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301" r:id="rId3"/>
    <p:sldId id="302" r:id="rId4"/>
    <p:sldId id="289" r:id="rId5"/>
    <p:sldId id="291" r:id="rId6"/>
    <p:sldId id="303" r:id="rId7"/>
    <p:sldId id="294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287" r:id="rId27"/>
    <p:sldId id="293" r:id="rId28"/>
    <p:sldId id="299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818"/>
  </p:normalViewPr>
  <p:slideViewPr>
    <p:cSldViewPr snapToGrid="0" snapToObjects="1">
      <p:cViewPr varScale="1">
        <p:scale>
          <a:sx n="138" d="100"/>
          <a:sy n="13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0EBAB-1E02-A541-8DEB-FD7C9F91B9D4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0D93-F86B-1648-A1C1-C78FB7ED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1D200-ED1B-634F-A059-BC8FA5AE376A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5304-4154-D24F-842D-0A55E01A9CF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AEA0-2E7D-8145-82D8-5603D5A6715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7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661A-804F-3B4C-B9E2-A7190A6E7FC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F2F7-541A-E74C-949D-D66E9BEEF81F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1734-FD6D-AF4D-AAB8-FC6BB0FB1CAD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8FF85-58CF-684A-88FB-2A95ABE56185}" type="datetime1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3A9F-2549-A34C-B9A8-CF826ED7DC9A}" type="datetime1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CD24-DE10-DC46-8E55-954648BBB0DD}" type="datetime1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206D-A87C-584D-B126-775E5168C34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6596-5ABF-394B-807B-14173199023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1279-44CB-CF44-A4B8-F95F942819C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18" Type="http://schemas.openxmlformats.org/officeDocument/2006/relationships/image" Target="../media/image43.emf"/><Relationship Id="rId3" Type="http://schemas.openxmlformats.org/officeDocument/2006/relationships/image" Target="../media/image28.emf"/><Relationship Id="rId21" Type="http://schemas.openxmlformats.org/officeDocument/2006/relationships/image" Target="../media/image46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17" Type="http://schemas.openxmlformats.org/officeDocument/2006/relationships/image" Target="../media/image42.emf"/><Relationship Id="rId2" Type="http://schemas.openxmlformats.org/officeDocument/2006/relationships/image" Target="../media/image27.emf"/><Relationship Id="rId16" Type="http://schemas.openxmlformats.org/officeDocument/2006/relationships/image" Target="../media/image41.emf"/><Relationship Id="rId20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0.emf"/><Relationship Id="rId10" Type="http://schemas.openxmlformats.org/officeDocument/2006/relationships/image" Target="../media/image35.emf"/><Relationship Id="rId19" Type="http://schemas.openxmlformats.org/officeDocument/2006/relationships/image" Target="../media/image44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emf"/><Relationship Id="rId22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4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emf"/><Relationship Id="rId18" Type="http://schemas.openxmlformats.org/officeDocument/2006/relationships/image" Target="../media/image50.emf"/><Relationship Id="rId3" Type="http://schemas.openxmlformats.org/officeDocument/2006/relationships/image" Target="../media/image28.emf"/><Relationship Id="rId21" Type="http://schemas.openxmlformats.org/officeDocument/2006/relationships/image" Target="../media/image53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17" Type="http://schemas.openxmlformats.org/officeDocument/2006/relationships/image" Target="../media/image47.emf"/><Relationship Id="rId2" Type="http://schemas.openxmlformats.org/officeDocument/2006/relationships/image" Target="../media/image27.emf"/><Relationship Id="rId16" Type="http://schemas.openxmlformats.org/officeDocument/2006/relationships/image" Target="../media/image46.emf"/><Relationship Id="rId20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5.emf"/><Relationship Id="rId10" Type="http://schemas.openxmlformats.org/officeDocument/2006/relationships/image" Target="../media/image35.emf"/><Relationship Id="rId19" Type="http://schemas.openxmlformats.org/officeDocument/2006/relationships/image" Target="../media/image51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3.emf"/><Relationship Id="rId18" Type="http://schemas.openxmlformats.org/officeDocument/2006/relationships/image" Target="../media/image50.emf"/><Relationship Id="rId3" Type="http://schemas.openxmlformats.org/officeDocument/2006/relationships/image" Target="../media/image28.emf"/><Relationship Id="rId21" Type="http://schemas.openxmlformats.org/officeDocument/2006/relationships/image" Target="../media/image53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17" Type="http://schemas.openxmlformats.org/officeDocument/2006/relationships/image" Target="../media/image47.emf"/><Relationship Id="rId2" Type="http://schemas.openxmlformats.org/officeDocument/2006/relationships/image" Target="../media/image27.emf"/><Relationship Id="rId16" Type="http://schemas.openxmlformats.org/officeDocument/2006/relationships/image" Target="../media/image46.emf"/><Relationship Id="rId20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5.emf"/><Relationship Id="rId10" Type="http://schemas.openxmlformats.org/officeDocument/2006/relationships/image" Target="../media/image35.emf"/><Relationship Id="rId19" Type="http://schemas.openxmlformats.org/officeDocument/2006/relationships/image" Target="../media/image51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44.emf"/><Relationship Id="rId22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50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55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NMT/OpenNMT-py" TargetMode="External"/><Relationship Id="rId2" Type="http://schemas.openxmlformats.org/officeDocument/2006/relationships/hyperlink" Target="https://github.com/EdinburghNLP/nematu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wslabs/sockeye" TargetMode="External"/><Relationship Id="rId4" Type="http://schemas.openxmlformats.org/officeDocument/2006/relationships/hyperlink" Target="https://github.com/facebookresearch/fairseq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C4-358E-6644-8538-50C98844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6AFDC-418E-F64D-9DA6-1033A081F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Kyunghyun Cho</a:t>
            </a:r>
          </a:p>
          <a:p>
            <a:r>
              <a:rPr lang="en-US" dirty="0"/>
              <a:t>New York University </a:t>
            </a:r>
          </a:p>
          <a:p>
            <a:r>
              <a:rPr lang="en-US" dirty="0"/>
              <a:t>Courant Institute (Computer Science) and Center for Data Science</a:t>
            </a:r>
          </a:p>
          <a:p>
            <a:r>
              <a:rPr lang="en-US" dirty="0"/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3176554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Representation – One-hot Vectors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Build source and target vocabularies of unique tokens</a:t>
            </a:r>
          </a:p>
          <a:p>
            <a:pPr lvl="1"/>
            <a:r>
              <a:rPr lang="en-US" dirty="0"/>
              <a:t>For each of source and target languages,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Tokenize: separate punctuations, normalize punctuations, …</a:t>
            </a:r>
            <a:br>
              <a:rPr lang="en-US" dirty="0"/>
            </a:br>
            <a:r>
              <a:rPr lang="en-US" dirty="0"/>
              <a:t>e.g., “I’m going” =&gt; (“I”, “’m”, “going”), replace ‘, ’, `, into “`”, …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Spacy.io</a:t>
            </a:r>
            <a:r>
              <a:rPr lang="en-US" dirty="0"/>
              <a:t>, NLTK or Moses’ tokenizer.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Subword</a:t>
            </a:r>
            <a:r>
              <a:rPr lang="en-US" dirty="0"/>
              <a:t> segmentation: segment each token into a sequence of </a:t>
            </a:r>
            <a:r>
              <a:rPr lang="en-US" dirty="0" err="1"/>
              <a:t>subwords</a:t>
            </a:r>
            <a:br>
              <a:rPr lang="en-US" dirty="0"/>
            </a:br>
            <a:r>
              <a:rPr lang="en-US" dirty="0"/>
              <a:t>e.g., “going” =&gt; (“go”, “</a:t>
            </a:r>
            <a:r>
              <a:rPr lang="en-US" dirty="0" err="1"/>
              <a:t>ing</a:t>
            </a:r>
            <a:r>
              <a:rPr lang="en-US" dirty="0"/>
              <a:t>”), use BPE [</a:t>
            </a:r>
            <a:r>
              <a:rPr lang="en-US" dirty="0" err="1"/>
              <a:t>Sennrich</a:t>
            </a:r>
            <a:r>
              <a:rPr lang="en-US" dirty="0"/>
              <a:t> et al., 2015]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Collect all unique </a:t>
            </a:r>
            <a:r>
              <a:rPr lang="en-US" dirty="0" err="1"/>
              <a:t>subwords</a:t>
            </a:r>
            <a:r>
              <a:rPr lang="en-US" dirty="0"/>
              <a:t>, sort them by their frequencies (descending) and assign indices.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each </a:t>
            </a:r>
            <a:r>
              <a:rPr lang="en-US" dirty="0" err="1"/>
              <a:t>subword</a:t>
            </a:r>
            <a:r>
              <a:rPr lang="en-US" dirty="0"/>
              <a:t> token into a corresponding one-hot vector.*</a:t>
            </a:r>
          </a:p>
          <a:p>
            <a:pPr lvl="1"/>
            <a:r>
              <a:rPr lang="en-US" dirty="0"/>
              <a:t>See Lecture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A7715-741B-DB44-A09F-AA5975A89550}"/>
              </a:ext>
            </a:extLst>
          </p:cNvPr>
          <p:cNvSpPr txBox="1"/>
          <p:nvPr/>
        </p:nvSpPr>
        <p:spPr>
          <a:xfrm>
            <a:off x="7058415" y="6549326"/>
            <a:ext cx="513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Of course, don’t do it offline. Transform them online.</a:t>
            </a:r>
          </a:p>
        </p:txBody>
      </p:sp>
    </p:spTree>
    <p:extLst>
      <p:ext uri="{BB962C8B-B14F-4D97-AF65-F5344CB8AC3E}">
        <p14:creationId xmlns:p14="http://schemas.microsoft.com/office/powerpoint/2010/main" val="314212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pPr lvl="1"/>
            <a:r>
              <a:rPr lang="en-US" dirty="0"/>
              <a:t># of encoded vectors is proportional to the source sentence length: often same.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Recurrent networks have been widely used </a:t>
            </a:r>
            <a:r>
              <a:rPr lang="en-US" sz="2000" dirty="0"/>
              <a:t>[Cho et al., 2014; </a:t>
            </a:r>
            <a:r>
              <a:rPr lang="en-US" sz="2000" dirty="0" err="1"/>
              <a:t>Sutskever</a:t>
            </a:r>
            <a:r>
              <a:rPr lang="en-US" sz="2000" dirty="0"/>
              <a:t> et al., 2014]</a:t>
            </a:r>
            <a:r>
              <a:rPr lang="en-US" dirty="0"/>
              <a:t>, but CNN </a:t>
            </a:r>
            <a:r>
              <a:rPr lang="en-US" sz="2000" dirty="0"/>
              <a:t>[Gehring et al., 2017; </a:t>
            </a:r>
            <a:r>
              <a:rPr lang="en-US" sz="2000" dirty="0" err="1"/>
              <a:t>Kalchbrenner&amp;Blunsom</a:t>
            </a:r>
            <a:r>
              <a:rPr lang="en-US" sz="2000" dirty="0"/>
              <a:t>, 2013]</a:t>
            </a:r>
            <a:r>
              <a:rPr lang="en-US" dirty="0"/>
              <a:t> and self-attention </a:t>
            </a:r>
            <a:r>
              <a:rPr lang="en-US" sz="2000" dirty="0"/>
              <a:t>[Vaswani et al., 2017]</a:t>
            </a:r>
            <a:r>
              <a:rPr lang="en-US" dirty="0"/>
              <a:t> are used increasingly more often. See Lecture 1 for details.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Collapsing often corresponds to information loss.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didn’t know initially until [</a:t>
            </a:r>
            <a:r>
              <a:rPr lang="en-US" dirty="0" err="1"/>
              <a:t>Bahdanau</a:t>
            </a:r>
            <a:r>
              <a:rPr lang="en-US" dirty="0"/>
              <a:t> et al., 2015].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DE32-CD53-FF43-AF7F-1638655F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79" y="2710448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CA1CE-DB6F-4148-8629-9905E7E2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09" y="3195488"/>
            <a:ext cx="4320309" cy="33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86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Source Sentence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9"/>
            <a:ext cx="10515600" cy="4351338"/>
          </a:xfrm>
        </p:spPr>
        <p:txBody>
          <a:bodyPr/>
          <a:lstStyle/>
          <a:p>
            <a:r>
              <a:rPr lang="en-US" dirty="0"/>
              <a:t>Encode the source sentence into a set of sentence representation vectors</a:t>
            </a:r>
          </a:p>
          <a:p>
            <a:r>
              <a:rPr lang="en-US" dirty="0"/>
              <a:t>We do not want to collapse them into a single vector.</a:t>
            </a:r>
          </a:p>
          <a:p>
            <a:pPr lvl="1"/>
            <a:r>
              <a:rPr lang="en-US" dirty="0"/>
              <a:t>Increasingly more difficult to encode the entire source sentence into a single vector, as the sentence length increases </a:t>
            </a:r>
            <a:r>
              <a:rPr lang="en-US" sz="2000" dirty="0"/>
              <a:t>[Cho et al., 2014b]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collapsed, the system fails to translate a long sentence correctly.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pPr lvl="2"/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pPr lvl="1"/>
            <a:r>
              <a:rPr lang="en-US" dirty="0"/>
              <a:t>The system translates reasonable up to a certain point, but starts drifting away.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Language modelling with an 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Larger context is necessary to generate a coherent sentence.</a:t>
            </a:r>
          </a:p>
          <a:p>
            <a:pPr lvl="2"/>
            <a:r>
              <a:rPr lang="en-US" dirty="0"/>
              <a:t>Semantics could be largely provided by the source sentence, </a:t>
            </a:r>
            <a:br>
              <a:rPr lang="en-US" dirty="0"/>
            </a:br>
            <a:r>
              <a:rPr lang="en-US" dirty="0"/>
              <a:t>but syntactic properties need to be handled by the language model directly.</a:t>
            </a:r>
          </a:p>
          <a:p>
            <a:pPr lvl="1"/>
            <a:r>
              <a:rPr lang="en-US" dirty="0"/>
              <a:t>Recurrent networks, self-attention and (dilated) convolutional networks</a:t>
            </a:r>
          </a:p>
          <a:p>
            <a:pPr lvl="2"/>
            <a:r>
              <a:rPr lang="en-US" dirty="0"/>
              <a:t>Causal structure must be followed.</a:t>
            </a:r>
          </a:p>
          <a:p>
            <a:pPr lvl="2"/>
            <a:r>
              <a:rPr lang="en-US" dirty="0"/>
              <a:t>See Lecture 3.</a:t>
            </a:r>
          </a:p>
          <a:p>
            <a:r>
              <a:rPr lang="en-US" b="1" dirty="0"/>
              <a:t>Conditional</a:t>
            </a:r>
            <a:r>
              <a:rPr lang="en-US" dirty="0"/>
              <a:t>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87" y="5237163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78304" y="5523344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r>
              <a:rPr lang="en-US" dirty="0"/>
              <a:t>The context based on which the next token is predicted is </a:t>
            </a:r>
            <a:r>
              <a:rPr lang="en-US" b="1" dirty="0"/>
              <a:t>two-fold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Supervised learning: </a:t>
            </a:r>
            <a:r>
              <a:rPr lang="en-US" i="1" dirty="0"/>
              <a:t>T</a:t>
            </a:r>
            <a:r>
              <a:rPr lang="en-US" dirty="0"/>
              <a:t> input-output training pairs per sentence</a:t>
            </a:r>
          </a:p>
          <a:p>
            <a:pPr lvl="1"/>
            <a:r>
              <a:rPr lang="en-US" dirty="0"/>
              <a:t>Input: the entire source sentence      and the preceding target tokens </a:t>
            </a:r>
          </a:p>
          <a:p>
            <a:pPr lvl="1"/>
            <a:r>
              <a:rPr lang="en-US" dirty="0"/>
              <a:t>Output: the next token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523" y="2650981"/>
            <a:ext cx="3568700" cy="9398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DFD96C-88FB-ED4B-9682-173BC73E1E0A}"/>
              </a:ext>
            </a:extLst>
          </p:cNvPr>
          <p:cNvSpPr/>
          <p:nvPr/>
        </p:nvSpPr>
        <p:spPr>
          <a:xfrm>
            <a:off x="4187540" y="2937162"/>
            <a:ext cx="1069684" cy="39564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2D826F-4852-5144-848E-7F589F00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0" y="4432300"/>
            <a:ext cx="279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50C74-A91D-F141-8FB7-13734B8C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604" y="4484831"/>
            <a:ext cx="4445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74D33-F64A-6644-AAD2-FB6BAE5B6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932" y="4872760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2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– Conditional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Conditional Language modelling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16E54-6FA2-B344-A8EC-FABA95EC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469" y="1570326"/>
            <a:ext cx="3568700" cy="9398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519362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232" y="3892701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21405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42176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372483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742850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437542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645251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42" y="4562700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969" y="2668587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16" y="3375593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15996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768549" y="6260946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15468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129" y="6308316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5767" y="6308316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0469" y="6308318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239894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5864558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5864558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2" y="2510126"/>
            <a:ext cx="2349377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046338" y="3471589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183498" y="3570072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 flipV="1">
            <a:off x="6614969" y="3684760"/>
            <a:ext cx="568529" cy="4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702" y="3603962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045814" y="4153855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1294" y="4201406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7487662" y="3762045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089" y="3603962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054522" y="3571568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7717023" y="3684760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205990" y="3797991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211683" y="314171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5900" y="3556082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370042" y="3684780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742850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437542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645251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4874028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4874028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4874027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3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8" grpId="0" animBg="1"/>
      <p:bldP spid="39" grpId="0" animBg="1"/>
      <p:bldP spid="41" grpId="0" animBg="1"/>
      <p:bldP spid="42" grpId="0" animBg="1"/>
      <p:bldP spid="49" grpId="0" animBg="1"/>
      <p:bldP spid="63" grpId="0" animBg="1"/>
      <p:bldP spid="70" grpId="0" animBg="1"/>
      <p:bldP spid="71" grpId="0" animBg="1"/>
      <p:bldP spid="74" grpId="0" animBg="1"/>
      <p:bldP spid="78" grpId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93"/>
            <a:ext cx="10515600" cy="51991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Source sentence representation</a:t>
            </a:r>
          </a:p>
          <a:p>
            <a:pPr lvl="1"/>
            <a:r>
              <a:rPr lang="en-US" dirty="0"/>
              <a:t>A stack of bidirectional RNN’s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extracted vector at each location is a </a:t>
            </a:r>
            <a:br>
              <a:rPr lang="en-US" dirty="0"/>
            </a:br>
            <a:r>
              <a:rPr lang="en-US" b="1" dirty="0"/>
              <a:t>context-dependent vector representation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48844" y="1706326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7786604" y="5445002"/>
            <a:ext cx="2189104" cy="132976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DB372B-687A-DD46-ACF1-44B06F99373D}"/>
              </a:ext>
            </a:extLst>
          </p:cNvPr>
          <p:cNvSpPr>
            <a:spLocks noChangeAspect="1"/>
          </p:cNvSpPr>
          <p:nvPr/>
        </p:nvSpPr>
        <p:spPr>
          <a:xfrm>
            <a:off x="2100895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BA8FA6-F398-894B-B3B6-D3B1C98341F3}"/>
              </a:ext>
            </a:extLst>
          </p:cNvPr>
          <p:cNvSpPr>
            <a:spLocks noChangeAspect="1"/>
          </p:cNvSpPr>
          <p:nvPr/>
        </p:nvSpPr>
        <p:spPr>
          <a:xfrm>
            <a:off x="2882380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A76C374-0BF8-FF43-A50A-D7EF69591B89}"/>
              </a:ext>
            </a:extLst>
          </p:cNvPr>
          <p:cNvSpPr>
            <a:spLocks noChangeAspect="1"/>
          </p:cNvSpPr>
          <p:nvPr/>
        </p:nvSpPr>
        <p:spPr>
          <a:xfrm>
            <a:off x="3663866" y="5063827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7B5437-D165-7847-9377-1EE368D0391B}"/>
              </a:ext>
            </a:extLst>
          </p:cNvPr>
          <p:cNvSpPr>
            <a:spLocks noChangeAspect="1"/>
          </p:cNvSpPr>
          <p:nvPr/>
        </p:nvSpPr>
        <p:spPr>
          <a:xfrm>
            <a:off x="4445351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D76A61-0F0B-4848-B672-75356B0BA848}"/>
              </a:ext>
            </a:extLst>
          </p:cNvPr>
          <p:cNvSpPr>
            <a:spLocks noChangeAspect="1"/>
          </p:cNvSpPr>
          <p:nvPr/>
        </p:nvSpPr>
        <p:spPr>
          <a:xfrm>
            <a:off x="5226837" y="5200987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60244E-93B1-B046-A6BB-27A604B0A62C}"/>
              </a:ext>
            </a:extLst>
          </p:cNvPr>
          <p:cNvSpPr>
            <a:spLocks noChangeAspect="1"/>
          </p:cNvSpPr>
          <p:nvPr/>
        </p:nvSpPr>
        <p:spPr>
          <a:xfrm>
            <a:off x="2100895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D7D495-57D9-B94A-8B6A-86E408BC58F2}"/>
              </a:ext>
            </a:extLst>
          </p:cNvPr>
          <p:cNvSpPr>
            <a:spLocks noChangeAspect="1"/>
          </p:cNvSpPr>
          <p:nvPr/>
        </p:nvSpPr>
        <p:spPr>
          <a:xfrm>
            <a:off x="2882380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A54AE5-8213-2146-B4FB-42808F1B4D15}"/>
              </a:ext>
            </a:extLst>
          </p:cNvPr>
          <p:cNvSpPr>
            <a:spLocks noChangeAspect="1"/>
          </p:cNvSpPr>
          <p:nvPr/>
        </p:nvSpPr>
        <p:spPr>
          <a:xfrm>
            <a:off x="3663865" y="2552670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8DED6BF-167D-C248-9786-3CA6059CFDE9}"/>
              </a:ext>
            </a:extLst>
          </p:cNvPr>
          <p:cNvSpPr>
            <a:spLocks noChangeAspect="1"/>
          </p:cNvSpPr>
          <p:nvPr/>
        </p:nvSpPr>
        <p:spPr>
          <a:xfrm>
            <a:off x="4445351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055968-F751-E84E-AAA8-5A5D282EBEE1}"/>
              </a:ext>
            </a:extLst>
          </p:cNvPr>
          <p:cNvSpPr>
            <a:spLocks noChangeAspect="1"/>
          </p:cNvSpPr>
          <p:nvPr/>
        </p:nvSpPr>
        <p:spPr>
          <a:xfrm>
            <a:off x="5226837" y="269281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5E238C-56C7-3D4C-81E2-1AFF02DAA9C5}"/>
              </a:ext>
            </a:extLst>
          </p:cNvPr>
          <p:cNvSpPr/>
          <p:nvPr/>
        </p:nvSpPr>
        <p:spPr>
          <a:xfrm>
            <a:off x="1717434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3B84545-6582-F743-89CC-A7A4F7DBDEF4}"/>
              </a:ext>
            </a:extLst>
          </p:cNvPr>
          <p:cNvSpPr/>
          <p:nvPr/>
        </p:nvSpPr>
        <p:spPr>
          <a:xfrm>
            <a:off x="2504520" y="4327498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9717D4-B016-0240-9836-E217FB1D6FD2}"/>
              </a:ext>
            </a:extLst>
          </p:cNvPr>
          <p:cNvSpPr/>
          <p:nvPr/>
        </p:nvSpPr>
        <p:spPr>
          <a:xfrm>
            <a:off x="3291606" y="4322259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9C62F1-BA58-F34D-B65B-9A53C236A6B5}"/>
              </a:ext>
            </a:extLst>
          </p:cNvPr>
          <p:cNvSpPr/>
          <p:nvPr/>
        </p:nvSpPr>
        <p:spPr>
          <a:xfrm>
            <a:off x="4623633" y="3855206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AA5219C-F861-E546-8CAD-D231C30CB346}"/>
              </a:ext>
            </a:extLst>
          </p:cNvPr>
          <p:cNvSpPr/>
          <p:nvPr/>
        </p:nvSpPr>
        <p:spPr>
          <a:xfrm>
            <a:off x="5410719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3B9312-FA2F-9849-BD7B-40C7D8D2A827}"/>
              </a:ext>
            </a:extLst>
          </p:cNvPr>
          <p:cNvCxnSpPr>
            <a:stCxn id="54" idx="0"/>
            <a:endCxn id="64" idx="2"/>
          </p:cNvCxnSpPr>
          <p:nvPr/>
        </p:nvCxnSpPr>
        <p:spPr>
          <a:xfrm flipH="1" flipV="1">
            <a:off x="1991754" y="4652751"/>
            <a:ext cx="304513" cy="54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B21A6D-E7A5-C246-999B-D6833A4FEB82}"/>
              </a:ext>
            </a:extLst>
          </p:cNvPr>
          <p:cNvCxnSpPr>
            <a:cxnSpLocks/>
            <a:stCxn id="55" idx="0"/>
            <a:endCxn id="65" idx="2"/>
          </p:cNvCxnSpPr>
          <p:nvPr/>
        </p:nvCxnSpPr>
        <p:spPr>
          <a:xfrm flipH="1" flipV="1">
            <a:off x="2778840" y="4657990"/>
            <a:ext cx="298912" cy="5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79E9C1-FB98-464C-B9F9-C712A9E0CDED}"/>
              </a:ext>
            </a:extLst>
          </p:cNvPr>
          <p:cNvCxnSpPr>
            <a:cxnSpLocks/>
            <a:stCxn id="56" idx="0"/>
            <a:endCxn id="66" idx="2"/>
          </p:cNvCxnSpPr>
          <p:nvPr/>
        </p:nvCxnSpPr>
        <p:spPr>
          <a:xfrm flipH="1" flipV="1">
            <a:off x="3565926" y="4652751"/>
            <a:ext cx="293312" cy="4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DDFEFB-A4F8-6745-93BD-727B2179E9A6}"/>
              </a:ext>
            </a:extLst>
          </p:cNvPr>
          <p:cNvCxnSpPr>
            <a:cxnSpLocks/>
            <a:stCxn id="58" idx="0"/>
            <a:endCxn id="68" idx="2"/>
          </p:cNvCxnSpPr>
          <p:nvPr/>
        </p:nvCxnSpPr>
        <p:spPr>
          <a:xfrm flipV="1">
            <a:off x="5422209" y="4180459"/>
            <a:ext cx="262830" cy="102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23F4D0-3E0F-6242-A773-29FB910ABDC8}"/>
              </a:ext>
            </a:extLst>
          </p:cNvPr>
          <p:cNvCxnSpPr>
            <a:cxnSpLocks/>
            <a:stCxn id="57" idx="0"/>
            <a:endCxn id="67" idx="2"/>
          </p:cNvCxnSpPr>
          <p:nvPr/>
        </p:nvCxnSpPr>
        <p:spPr>
          <a:xfrm flipV="1">
            <a:off x="4640723" y="4185698"/>
            <a:ext cx="257230" cy="101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32A323-9A1A-B64E-982B-F13EE8484C3F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>
            <a:off x="2266074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5DDE6C-BC37-054B-8BB1-882B7D233645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3053160" y="4487505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F9094B-23F8-8448-AA7D-624F5B965F91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5172273" y="4015213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1733F3B-28AA-D648-B8FB-7AC9AAB53BE1}"/>
              </a:ext>
            </a:extLst>
          </p:cNvPr>
          <p:cNvSpPr/>
          <p:nvPr/>
        </p:nvSpPr>
        <p:spPr>
          <a:xfrm>
            <a:off x="3838014" y="3849967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9B59AD-9B37-C84A-A6BF-605D67FC2F2C}"/>
              </a:ext>
            </a:extLst>
          </p:cNvPr>
          <p:cNvCxnSpPr>
            <a:cxnSpLocks/>
            <a:stCxn id="67" idx="1"/>
            <a:endCxn id="77" idx="3"/>
          </p:cNvCxnSpPr>
          <p:nvPr/>
        </p:nvCxnSpPr>
        <p:spPr>
          <a:xfrm flipH="1" flipV="1">
            <a:off x="4386654" y="4015213"/>
            <a:ext cx="236979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E0B67EF-9CAA-584C-A0A0-5D7BF0288891}"/>
              </a:ext>
            </a:extLst>
          </p:cNvPr>
          <p:cNvCxnSpPr>
            <a:cxnSpLocks/>
            <a:stCxn id="56" idx="0"/>
            <a:endCxn id="77" idx="2"/>
          </p:cNvCxnSpPr>
          <p:nvPr/>
        </p:nvCxnSpPr>
        <p:spPr>
          <a:xfrm flipV="1">
            <a:off x="3859238" y="4180459"/>
            <a:ext cx="253096" cy="8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B4D6F83-A917-644A-B0E5-5FE663175E54}"/>
              </a:ext>
            </a:extLst>
          </p:cNvPr>
          <p:cNvSpPr/>
          <p:nvPr/>
        </p:nvSpPr>
        <p:spPr>
          <a:xfrm>
            <a:off x="3584917" y="3325385"/>
            <a:ext cx="706210" cy="253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Concat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3D9FE2-DC47-3D45-AB92-1072163260E9}"/>
              </a:ext>
            </a:extLst>
          </p:cNvPr>
          <p:cNvCxnSpPr>
            <a:cxnSpLocks/>
            <a:stCxn id="77" idx="0"/>
            <a:endCxn id="80" idx="2"/>
          </p:cNvCxnSpPr>
          <p:nvPr/>
        </p:nvCxnSpPr>
        <p:spPr>
          <a:xfrm flipH="1" flipV="1">
            <a:off x="3938022" y="3578525"/>
            <a:ext cx="174312" cy="2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6BF05A-4282-8741-A6B7-88AB9CF36389}"/>
              </a:ext>
            </a:extLst>
          </p:cNvPr>
          <p:cNvCxnSpPr>
            <a:cxnSpLocks/>
            <a:stCxn id="66" idx="0"/>
            <a:endCxn id="80" idx="2"/>
          </p:cNvCxnSpPr>
          <p:nvPr/>
        </p:nvCxnSpPr>
        <p:spPr>
          <a:xfrm flipV="1">
            <a:off x="3565926" y="3578525"/>
            <a:ext cx="372096" cy="7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809E22-1914-4D46-B247-808143372D04}"/>
              </a:ext>
            </a:extLst>
          </p:cNvPr>
          <p:cNvCxnSpPr>
            <a:cxnSpLocks/>
            <a:stCxn id="80" idx="0"/>
            <a:endCxn id="61" idx="2"/>
          </p:cNvCxnSpPr>
          <p:nvPr/>
        </p:nvCxnSpPr>
        <p:spPr>
          <a:xfrm flipH="1" flipV="1">
            <a:off x="3859237" y="2931921"/>
            <a:ext cx="78785" cy="3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3AC5D8F6-2E58-904F-B1B4-2ACD791F63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8934" y="5330566"/>
            <a:ext cx="241300" cy="1651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1D95D93-371E-AC4F-BDA2-DC0D46EE3B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6388" y="5330566"/>
            <a:ext cx="241300" cy="1651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7EF1024-695F-534F-A8DE-5390E54852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7788" y="5186815"/>
            <a:ext cx="241300" cy="1651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64FCACF-DA92-5946-A00F-5FD9EE0635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7244" y="5314037"/>
            <a:ext cx="241300" cy="1651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E1089BC-A2E3-464B-98AA-F872089BF2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1558" y="5318053"/>
            <a:ext cx="241300" cy="1651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319A6DE-C9C8-B044-BEF1-55D14816F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8934" y="2772483"/>
            <a:ext cx="228600" cy="2286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89E1480F-D942-6C46-805D-547BBE3D88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62738" y="2772483"/>
            <a:ext cx="228600" cy="2286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1522368B-DE19-F94D-8EC1-C89686DC8A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0541" y="2618441"/>
            <a:ext cx="228600" cy="2286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5754C9E-6FA8-2C49-A9ED-9CEABA5207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39944" y="2763068"/>
            <a:ext cx="228600" cy="2286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AA79DBB3-AD29-0E4F-A2C8-392CF94AA6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07907" y="277248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5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Target prefix representation</a:t>
            </a:r>
          </a:p>
          <a:p>
            <a:pPr lvl="1"/>
            <a:r>
              <a:rPr lang="en-US" dirty="0"/>
              <a:t>A unidirectional recurrent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Compression of the target prefix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Summarizes what has been translated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380755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10126599" y="3123722"/>
            <a:ext cx="1413162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7AC015-A640-8D45-99D4-F35F64F74CDB}"/>
              </a:ext>
            </a:extLst>
          </p:cNvPr>
          <p:cNvSpPr>
            <a:spLocks noChangeAspect="1"/>
          </p:cNvSpPr>
          <p:nvPr/>
        </p:nvSpPr>
        <p:spPr>
          <a:xfrm>
            <a:off x="2766279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433084-8101-E446-9923-BA75EE7930D1}"/>
              </a:ext>
            </a:extLst>
          </p:cNvPr>
          <p:cNvSpPr>
            <a:spLocks noChangeAspect="1"/>
          </p:cNvSpPr>
          <p:nvPr/>
        </p:nvSpPr>
        <p:spPr>
          <a:xfrm>
            <a:off x="3716378" y="3664142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1398D8E-5087-6845-8AC9-7C6E56AFEBAC}"/>
              </a:ext>
            </a:extLst>
          </p:cNvPr>
          <p:cNvSpPr>
            <a:spLocks noChangeAspect="1"/>
          </p:cNvSpPr>
          <p:nvPr/>
        </p:nvSpPr>
        <p:spPr>
          <a:xfrm>
            <a:off x="4666478" y="3497389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E5DFF7-D06D-F74A-8A36-050466FC3E36}"/>
              </a:ext>
            </a:extLst>
          </p:cNvPr>
          <p:cNvSpPr/>
          <p:nvPr/>
        </p:nvSpPr>
        <p:spPr>
          <a:xfrm>
            <a:off x="2300082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BD0D83-1529-FC47-AC7B-58DC9DF1D9F3}"/>
              </a:ext>
            </a:extLst>
          </p:cNvPr>
          <p:cNvSpPr/>
          <p:nvPr/>
        </p:nvSpPr>
        <p:spPr>
          <a:xfrm>
            <a:off x="3256991" y="272571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B8231B-1559-2945-94AD-14AAB1F505A0}"/>
              </a:ext>
            </a:extLst>
          </p:cNvPr>
          <p:cNvSpPr/>
          <p:nvPr/>
        </p:nvSpPr>
        <p:spPr>
          <a:xfrm>
            <a:off x="4213899" y="2719340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A212BF-B98D-2F49-B7BC-5190E975791C}"/>
              </a:ext>
            </a:extLst>
          </p:cNvPr>
          <p:cNvCxnSpPr>
            <a:stCxn id="84" idx="0"/>
            <a:endCxn id="89" idx="2"/>
          </p:cNvCxnSpPr>
          <p:nvPr/>
        </p:nvCxnSpPr>
        <p:spPr>
          <a:xfrm flipH="1" flipV="1">
            <a:off x="2633590" y="3121140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37C2EC6-3C8B-8F4C-BC25-AED311ACC9B5}"/>
              </a:ext>
            </a:extLst>
          </p:cNvPr>
          <p:cNvCxnSpPr>
            <a:cxnSpLocks/>
            <a:stCxn id="85" idx="0"/>
            <a:endCxn id="90" idx="2"/>
          </p:cNvCxnSpPr>
          <p:nvPr/>
        </p:nvCxnSpPr>
        <p:spPr>
          <a:xfrm flipH="1" flipV="1">
            <a:off x="3590498" y="3127509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E9597F2-00EE-8148-8CC0-2AEA3FD39877}"/>
              </a:ext>
            </a:extLst>
          </p:cNvPr>
          <p:cNvCxnSpPr>
            <a:cxnSpLocks/>
            <a:stCxn id="86" idx="0"/>
            <a:endCxn id="91" idx="2"/>
          </p:cNvCxnSpPr>
          <p:nvPr/>
        </p:nvCxnSpPr>
        <p:spPr>
          <a:xfrm flipH="1" flipV="1">
            <a:off x="4547407" y="3121140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C18491-26BA-5C43-AAC5-FC787C045F55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2967097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410D445-B2D3-A54D-9022-DCFC1B57BDEE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924006" y="2920240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050FA09-EBC6-6543-9D62-85A968B0E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624" y="3818663"/>
            <a:ext cx="215900" cy="1778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2F349FE-155B-3D4C-AF73-B51AEB427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953" y="3818663"/>
            <a:ext cx="215900" cy="17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79018-AA88-3943-95C4-5C8E91626B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1419" y="3659484"/>
            <a:ext cx="2159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2410-743F-A949-86BB-9F95254ED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2708" y="4846686"/>
            <a:ext cx="3784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r>
              <a:rPr lang="en-US" dirty="0"/>
              <a:t>Recall self-attention from Lecture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3744140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069258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4394375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4719493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044611" y="5853135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8188" y="5895264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2432" y="5892045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236" y="5891611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3288" y="5902199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6339" y="5891611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5381439" y="5513416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1595848" y="4573837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63932" y="4916615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2783935" y="4405253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095600" y="5020957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2943597" y="468535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3298921" y="4920239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3258822" y="4960338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4783288" y="401933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032093" y="3979012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98492" y="4034224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3458346" y="4001267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2821603" y="3253009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252771" y="4089902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174154" y="385169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4113" y="429431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86356" y="4935868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58162" y="4294318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52891" y="3518955"/>
            <a:ext cx="177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historical remark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did neural machine translation start, and where does it fit?</a:t>
            </a:r>
          </a:p>
        </p:txBody>
      </p:sp>
    </p:spTree>
    <p:extLst>
      <p:ext uri="{BB962C8B-B14F-4D97-AF65-F5344CB8AC3E}">
        <p14:creationId xmlns:p14="http://schemas.microsoft.com/office/powerpoint/2010/main" val="69563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19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Attention mechanism</a:t>
            </a:r>
          </a:p>
          <a:p>
            <a:pPr lvl="1"/>
            <a:r>
              <a:rPr lang="en-US" dirty="0"/>
              <a:t>Which part of the source sentence is relevant for </a:t>
            </a:r>
            <a:br>
              <a:rPr lang="en-US" dirty="0"/>
            </a:br>
            <a:r>
              <a:rPr lang="en-US" dirty="0"/>
              <a:t>predicting the next target token?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Time-dependent source context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9F9B5-9709-8645-9DE3-FCF3A2F1E48F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7006398" y="1697528"/>
            <a:ext cx="6549100" cy="3498793"/>
            <a:chOff x="2538207" y="2510126"/>
            <a:chExt cx="7668493" cy="409681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6AC2A-384B-9042-AF54-0904D2556473}"/>
                </a:ext>
              </a:extLst>
            </p:cNvPr>
            <p:cNvSpPr/>
            <p:nvPr/>
          </p:nvSpPr>
          <p:spPr>
            <a:xfrm>
              <a:off x="2566119" y="2519362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1FEC81-E2C0-914A-B8F2-584BE3006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5232" y="3892701"/>
              <a:ext cx="38100" cy="2921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766941-CD15-A543-AE0C-E9AA05116C64}"/>
                </a:ext>
              </a:extLst>
            </p:cNvPr>
            <p:cNvSpPr/>
            <p:nvPr/>
          </p:nvSpPr>
          <p:spPr>
            <a:xfrm>
              <a:off x="2549879" y="3214054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E2C3D7-5B3C-F04E-97F0-39E6712633DA}"/>
                </a:ext>
              </a:extLst>
            </p:cNvPr>
            <p:cNvSpPr/>
            <p:nvPr/>
          </p:nvSpPr>
          <p:spPr>
            <a:xfrm>
              <a:off x="2538207" y="442176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AE113-A53E-6349-AB22-8B4447DDE88E}"/>
                </a:ext>
              </a:extLst>
            </p:cNvPr>
            <p:cNvSpPr/>
            <p:nvPr/>
          </p:nvSpPr>
          <p:spPr>
            <a:xfrm rot="5400000">
              <a:off x="2417789" y="3372483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Source Sentence Representation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3FF28D-40E9-C745-A3A0-025CAFE58DA4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3013094" y="2742850"/>
              <a:ext cx="267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FD0EA-2684-9A47-8FCA-781A0B2D4B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2996854" y="3437542"/>
              <a:ext cx="2832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166119-A2F1-6E41-AAB1-B89BA64BF7A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2985182" y="4645251"/>
              <a:ext cx="294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1ADDCC-D6EB-614F-BF9B-209D03191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042" y="4562700"/>
              <a:ext cx="342900" cy="165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A0007B-EC3A-684F-ADEF-A79F4471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9969" y="2668587"/>
              <a:ext cx="241300" cy="165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3116A-CB47-A84D-B375-BD26FC0E3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2716" y="3375593"/>
              <a:ext cx="241300" cy="165100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79E2A5-67E0-4242-A7A5-D305F09A53A8}"/>
                </a:ext>
              </a:extLst>
            </p:cNvPr>
            <p:cNvSpPr/>
            <p:nvPr/>
          </p:nvSpPr>
          <p:spPr>
            <a:xfrm>
              <a:off x="4265592" y="6159969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9CBF93-1765-6649-A4AE-0A7B62179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768549" y="6260946"/>
              <a:ext cx="38100" cy="292100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EFFC0B8-20FE-3B4D-BE60-A7565ED35E17}"/>
                </a:ext>
              </a:extLst>
            </p:cNvPr>
            <p:cNvSpPr/>
            <p:nvPr/>
          </p:nvSpPr>
          <p:spPr>
            <a:xfrm>
              <a:off x="6167994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FA5F4D-5E65-2A40-821B-F3E9942E177F}"/>
                </a:ext>
              </a:extLst>
            </p:cNvPr>
            <p:cNvSpPr/>
            <p:nvPr/>
          </p:nvSpPr>
          <p:spPr>
            <a:xfrm>
              <a:off x="4960230" y="6154680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DCF398-DB8A-5047-9A0C-100C40EF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129" y="6308316"/>
              <a:ext cx="215900" cy="177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1C778C-2585-7C4E-8002-299016CE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5767" y="6308316"/>
              <a:ext cx="215900" cy="1778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0B8AA0-54D5-7D4D-86C4-CECC6A9C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0469" y="6308318"/>
              <a:ext cx="444500" cy="1778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103006-889E-2942-AC6B-141699706FFF}"/>
                </a:ext>
              </a:extLst>
            </p:cNvPr>
            <p:cNvSpPr/>
            <p:nvPr/>
          </p:nvSpPr>
          <p:spPr>
            <a:xfrm>
              <a:off x="4265592" y="5239894"/>
              <a:ext cx="2349377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Target Sentence Representation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F6BBDE-1B24-9D44-9011-78163B6BF9A4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489080" y="5864558"/>
              <a:ext cx="4751" cy="295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36A4CF-A60C-2340-865A-FD2470CD0449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5183718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AF73C2-7A4C-CE4C-A11A-36AD0755C93D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6391482" y="5864558"/>
              <a:ext cx="0" cy="290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946FD3-F618-0B44-AEFD-FF302BBD3F5A}"/>
                </a:ext>
              </a:extLst>
            </p:cNvPr>
            <p:cNvSpPr/>
            <p:nvPr/>
          </p:nvSpPr>
          <p:spPr>
            <a:xfrm>
              <a:off x="4265592" y="2510126"/>
              <a:ext cx="2349377" cy="23586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079D63-4D67-844D-81D3-2DF90FDEB7CA}"/>
                </a:ext>
              </a:extLst>
            </p:cNvPr>
            <p:cNvSpPr/>
            <p:nvPr/>
          </p:nvSpPr>
          <p:spPr>
            <a:xfrm>
              <a:off x="7046338" y="3471589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DFF2B4-96D9-0A41-9A22-C93D84D0532A}"/>
                </a:ext>
              </a:extLst>
            </p:cNvPr>
            <p:cNvSpPr/>
            <p:nvPr/>
          </p:nvSpPr>
          <p:spPr>
            <a:xfrm>
              <a:off x="7183498" y="3570072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AAB42B-1927-2A4F-AF58-DF20B1918B62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 flipV="1">
              <a:off x="6614969" y="3684760"/>
              <a:ext cx="568529" cy="4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7996ECB-F095-904C-8563-3A535F74F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7702" y="3603962"/>
              <a:ext cx="381000" cy="177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8CCC4DD-D0BE-F244-A2D6-06CE77A1E470}"/>
                </a:ext>
              </a:extLst>
            </p:cNvPr>
            <p:cNvSpPr/>
            <p:nvPr/>
          </p:nvSpPr>
          <p:spPr>
            <a:xfrm>
              <a:off x="8045814" y="4153855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9296DA-068E-F248-A9ED-0293D831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1294" y="4201406"/>
              <a:ext cx="229390" cy="237583"/>
            </a:xfrm>
            <a:prstGeom prst="rect">
              <a:avLst/>
            </a:prstGeom>
          </p:spPr>
        </p:pic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F1D11FE2-8E4C-C646-8FA0-C20E502ECCBE}"/>
                </a:ext>
              </a:extLst>
            </p:cNvPr>
            <p:cNvCxnSpPr>
              <a:stCxn id="34" idx="2"/>
              <a:endCxn id="37" idx="1"/>
            </p:cNvCxnSpPr>
            <p:nvPr/>
          </p:nvCxnSpPr>
          <p:spPr>
            <a:xfrm rot="16200000" flipH="1">
              <a:off x="7487662" y="3762045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14E04B-0ECE-1B4B-9AB4-8FB542E2F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7089" y="3603962"/>
              <a:ext cx="177800" cy="152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3CC415-187C-634E-B9AE-847F59776BAD}"/>
                </a:ext>
              </a:extLst>
            </p:cNvPr>
            <p:cNvSpPr/>
            <p:nvPr/>
          </p:nvSpPr>
          <p:spPr>
            <a:xfrm>
              <a:off x="8054522" y="3571568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D2134A-A3E2-4243-8E5C-0126B7AF62BC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>
              <a:off x="7717023" y="3684760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1425DB-124A-3444-AF59-0CD22FCC6B5F}"/>
                </a:ext>
              </a:extLst>
            </p:cNvPr>
            <p:cNvCxnSpPr>
              <a:cxnSpLocks/>
              <a:stCxn id="37" idx="0"/>
              <a:endCxn id="41" idx="2"/>
            </p:cNvCxnSpPr>
            <p:nvPr/>
          </p:nvCxnSpPr>
          <p:spPr>
            <a:xfrm flipV="1">
              <a:off x="8205990" y="3797991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585E30-87C3-E64C-867C-E44F4BEFA94E}"/>
                </a:ext>
              </a:extLst>
            </p:cNvPr>
            <p:cNvSpPr txBox="1"/>
            <p:nvPr/>
          </p:nvSpPr>
          <p:spPr>
            <a:xfrm>
              <a:off x="7211683" y="3141711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3D85D9C-35C2-494F-B299-34DE9B99D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900" y="3556082"/>
              <a:ext cx="1320800" cy="2667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AE0A93E-E297-0F46-AC66-64F374266074}"/>
                </a:ext>
              </a:extLst>
            </p:cNvPr>
            <p:cNvCxnSpPr>
              <a:cxnSpLocks/>
              <a:stCxn id="41" idx="3"/>
              <a:endCxn id="45" idx="1"/>
            </p:cNvCxnSpPr>
            <p:nvPr/>
          </p:nvCxnSpPr>
          <p:spPr>
            <a:xfrm>
              <a:off x="8370042" y="3684780"/>
              <a:ext cx="515858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418880-EECF-954E-AC1F-A53C5FC6475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2742850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5EAADC-E0D1-CE4E-ACEA-FC8BCB01F8BF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3437542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989103-EC05-D14E-A231-62DDB9EC061B}"/>
                </a:ext>
              </a:extLst>
            </p:cNvPr>
            <p:cNvCxnSpPr>
              <a:cxnSpLocks/>
            </p:cNvCxnSpPr>
            <p:nvPr/>
          </p:nvCxnSpPr>
          <p:spPr>
            <a:xfrm>
              <a:off x="3904810" y="4645251"/>
              <a:ext cx="3607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44CB7EE-1BDB-6548-9A4D-94A8E026B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9080" y="4874028"/>
              <a:ext cx="4751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A20440F-7282-BB4A-B84E-9A959F457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718" y="4874028"/>
              <a:ext cx="0" cy="3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5EA6160-91E8-8C4A-97E0-231E03F44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482" y="4874027"/>
              <a:ext cx="0" cy="365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7413688-589A-A14E-A092-9229B8C864B3}"/>
              </a:ext>
            </a:extLst>
          </p:cNvPr>
          <p:cNvSpPr/>
          <p:nvPr/>
        </p:nvSpPr>
        <p:spPr>
          <a:xfrm>
            <a:off x="8423875" y="3096264"/>
            <a:ext cx="2186681" cy="22423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C1B17-3EC1-AB41-B673-9B912BA1AA97}"/>
              </a:ext>
            </a:extLst>
          </p:cNvPr>
          <p:cNvSpPr>
            <a:spLocks noChangeAspect="1"/>
          </p:cNvSpPr>
          <p:nvPr/>
        </p:nvSpPr>
        <p:spPr>
          <a:xfrm>
            <a:off x="4490212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B3C0A6-2316-6547-91B5-B5998800C7C0}"/>
              </a:ext>
            </a:extLst>
          </p:cNvPr>
          <p:cNvSpPr>
            <a:spLocks noChangeAspect="1"/>
          </p:cNvSpPr>
          <p:nvPr/>
        </p:nvSpPr>
        <p:spPr>
          <a:xfrm>
            <a:off x="4815330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B218C80-A4CB-B740-8B15-61FF79B9DCCC}"/>
              </a:ext>
            </a:extLst>
          </p:cNvPr>
          <p:cNvSpPr>
            <a:spLocks noChangeAspect="1"/>
          </p:cNvSpPr>
          <p:nvPr/>
        </p:nvSpPr>
        <p:spPr>
          <a:xfrm>
            <a:off x="5140447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BD951CE-FF78-424A-A757-A04AEBF8BA4D}"/>
              </a:ext>
            </a:extLst>
          </p:cNvPr>
          <p:cNvSpPr>
            <a:spLocks noChangeAspect="1"/>
          </p:cNvSpPr>
          <p:nvPr/>
        </p:nvSpPr>
        <p:spPr>
          <a:xfrm>
            <a:off x="5465565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9991CD-97E7-2E40-9C1D-935BFCEA1580}"/>
              </a:ext>
            </a:extLst>
          </p:cNvPr>
          <p:cNvSpPr>
            <a:spLocks noChangeAspect="1"/>
          </p:cNvSpPr>
          <p:nvPr/>
        </p:nvSpPr>
        <p:spPr>
          <a:xfrm>
            <a:off x="5790683" y="5104937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CEF5699-7853-7B44-9A18-972546D15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4260" y="5147066"/>
            <a:ext cx="228600" cy="228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4EA8DF-A583-A540-896D-1C0508320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8504" y="5143847"/>
            <a:ext cx="228600" cy="2286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CA9BD5FE-33D1-5141-8E7C-1AD0181F2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6308" y="5143413"/>
            <a:ext cx="228600" cy="22860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89C782E-338F-1C43-B716-82D97B45FC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9360" y="5154001"/>
            <a:ext cx="228600" cy="2286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D9FBAAE-80FB-7448-8A12-0281B18943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2411" y="5143413"/>
            <a:ext cx="228600" cy="22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5535253-C5E6-CE4F-84F1-FF46B8B3C233}"/>
              </a:ext>
            </a:extLst>
          </p:cNvPr>
          <p:cNvGrpSpPr/>
          <p:nvPr/>
        </p:nvGrpSpPr>
        <p:grpSpPr>
          <a:xfrm rot="16200000">
            <a:off x="6127511" y="4765218"/>
            <a:ext cx="1625589" cy="315556"/>
            <a:chOff x="3410593" y="5074325"/>
            <a:chExt cx="1625589" cy="31555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1408F6-6FFF-CC48-83B8-0935B402C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593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D13FE-ED8C-8044-8BBE-B1A0FD4EEF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711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D341632-C989-7349-AE7F-3684DCDF4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0828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A681DC8-8B89-8C40-B75A-F488F59D8F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5946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F0159FB-04FA-4344-ADD5-C428589B9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11064" y="5074325"/>
              <a:ext cx="325118" cy="3155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0EC3E5F-EB80-8344-9724-6F42F9443B41}"/>
              </a:ext>
            </a:extLst>
          </p:cNvPr>
          <p:cNvSpPr/>
          <p:nvPr/>
        </p:nvSpPr>
        <p:spPr>
          <a:xfrm>
            <a:off x="2341920" y="38256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63D83B7-B00C-1F4C-842C-9EE751928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10004" y="4168417"/>
            <a:ext cx="126805" cy="105670"/>
          </a:xfrm>
          <a:prstGeom prst="rect">
            <a:avLst/>
          </a:prstGeom>
        </p:spPr>
      </p:pic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EBDD40F9-D98E-3147-A5DD-C2AE2D76276D}"/>
              </a:ext>
            </a:extLst>
          </p:cNvPr>
          <p:cNvCxnSpPr>
            <a:cxnSpLocks/>
            <a:stCxn id="119" idx="0"/>
            <a:endCxn id="144" idx="2"/>
          </p:cNvCxnSpPr>
          <p:nvPr/>
        </p:nvCxnSpPr>
        <p:spPr>
          <a:xfrm rot="16200000" flipV="1">
            <a:off x="3530007" y="3657055"/>
            <a:ext cx="759546" cy="2136218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5A56E336-C86F-6C4E-AC79-489436250DD1}"/>
              </a:ext>
            </a:extLst>
          </p:cNvPr>
          <p:cNvCxnSpPr>
            <a:cxnSpLocks/>
            <a:stCxn id="138" idx="0"/>
            <a:endCxn id="144" idx="2"/>
          </p:cNvCxnSpPr>
          <p:nvPr/>
        </p:nvCxnSpPr>
        <p:spPr>
          <a:xfrm rot="10800000" flipV="1">
            <a:off x="2841672" y="4272759"/>
            <a:ext cx="3940857" cy="72631"/>
          </a:xfrm>
          <a:prstGeom prst="curvedConnector4">
            <a:avLst>
              <a:gd name="adj1" fmla="val 43599"/>
              <a:gd name="adj2" fmla="val 531974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DF6EF8-D725-C445-BEA9-CC97CCB3FBF0}"/>
              </a:ext>
            </a:extLst>
          </p:cNvPr>
          <p:cNvSpPr/>
          <p:nvPr/>
        </p:nvSpPr>
        <p:spPr>
          <a:xfrm>
            <a:off x="3689669" y="3937154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67BDC68B-0E0A-9B4E-BE54-3120E8F57C96}"/>
              </a:ext>
            </a:extLst>
          </p:cNvPr>
          <p:cNvCxnSpPr>
            <a:cxnSpLocks/>
            <a:stCxn id="119" idx="0"/>
            <a:endCxn id="148" idx="2"/>
          </p:cNvCxnSpPr>
          <p:nvPr/>
        </p:nvCxnSpPr>
        <p:spPr>
          <a:xfrm rot="16200000" flipV="1">
            <a:off x="4044993" y="4172041"/>
            <a:ext cx="892797" cy="972996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092B291-D6FC-B843-9496-804BDA148D87}"/>
              </a:ext>
            </a:extLst>
          </p:cNvPr>
          <p:cNvCxnSpPr>
            <a:cxnSpLocks/>
            <a:stCxn id="138" idx="0"/>
            <a:endCxn id="148" idx="2"/>
          </p:cNvCxnSpPr>
          <p:nvPr/>
        </p:nvCxnSpPr>
        <p:spPr>
          <a:xfrm rot="10800000">
            <a:off x="4004894" y="4212140"/>
            <a:ext cx="2777635" cy="6062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67AF022-54A4-C84E-9121-912F8DA2FED8}"/>
              </a:ext>
            </a:extLst>
          </p:cNvPr>
          <p:cNvSpPr/>
          <p:nvPr/>
        </p:nvSpPr>
        <p:spPr>
          <a:xfrm>
            <a:off x="5529360" y="3271134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63DD8E5-0792-0846-90B4-34E1E63644E2}"/>
              </a:ext>
            </a:extLst>
          </p:cNvPr>
          <p:cNvSpPr>
            <a:spLocks noChangeAspect="1"/>
          </p:cNvSpPr>
          <p:nvPr/>
        </p:nvSpPr>
        <p:spPr>
          <a:xfrm>
            <a:off x="4778165" y="3230814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DA6576F-911B-5C4D-B141-B08C8212BC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564" y="3286026"/>
            <a:ext cx="116238" cy="116238"/>
          </a:xfrm>
          <a:prstGeom prst="rect">
            <a:avLst/>
          </a:prstGeom>
        </p:spPr>
      </p:pic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78DB527C-811A-2847-9A24-D7098F602A26}"/>
              </a:ext>
            </a:extLst>
          </p:cNvPr>
          <p:cNvCxnSpPr>
            <a:cxnSpLocks/>
            <a:stCxn id="148" idx="0"/>
            <a:endCxn id="152" idx="2"/>
          </p:cNvCxnSpPr>
          <p:nvPr/>
        </p:nvCxnSpPr>
        <p:spPr>
          <a:xfrm rot="5400000" flipH="1" flipV="1">
            <a:off x="4204418" y="3253069"/>
            <a:ext cx="484560" cy="883611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22CC5CDD-5432-8448-ADD1-04A956460211}"/>
              </a:ext>
            </a:extLst>
          </p:cNvPr>
          <p:cNvCxnSpPr>
            <a:cxnSpLocks/>
            <a:stCxn id="144" idx="0"/>
            <a:endCxn id="152" idx="0"/>
          </p:cNvCxnSpPr>
          <p:nvPr/>
        </p:nvCxnSpPr>
        <p:spPr>
          <a:xfrm rot="5400000" flipH="1" flipV="1">
            <a:off x="3567675" y="2504811"/>
            <a:ext cx="594825" cy="2046833"/>
          </a:xfrm>
          <a:prstGeom prst="curvedConnector3">
            <a:avLst>
              <a:gd name="adj1" fmla="val 1384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BA84AC9D-776E-FD46-A7FE-9D0CC2087ABF}"/>
              </a:ext>
            </a:extLst>
          </p:cNvPr>
          <p:cNvCxnSpPr>
            <a:cxnSpLocks/>
            <a:stCxn id="152" idx="3"/>
            <a:endCxn id="151" idx="2"/>
          </p:cNvCxnSpPr>
          <p:nvPr/>
        </p:nvCxnSpPr>
        <p:spPr>
          <a:xfrm>
            <a:off x="4998843" y="3341704"/>
            <a:ext cx="1089021" cy="204416"/>
          </a:xfrm>
          <a:prstGeom prst="curvedConnector4">
            <a:avLst>
              <a:gd name="adj1" fmla="val 24357"/>
              <a:gd name="adj2" fmla="val 2118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2DB79915-D093-7149-A357-21C603F385F8}"/>
              </a:ext>
            </a:extLst>
          </p:cNvPr>
          <p:cNvCxnSpPr>
            <a:cxnSpLocks/>
            <a:stCxn id="151" idx="0"/>
            <a:endCxn id="167" idx="2"/>
          </p:cNvCxnSpPr>
          <p:nvPr/>
        </p:nvCxnSpPr>
        <p:spPr>
          <a:xfrm rot="16200000" flipV="1">
            <a:off x="5920226" y="3103495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33DFACA1-FAFA-824D-ACA0-C55E258977C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0185" y="3546120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C94828F-FBF7-6741-B45E-873177007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2428" y="4187670"/>
            <a:ext cx="190500" cy="165100"/>
          </a:xfrm>
          <a:prstGeom prst="rect">
            <a:avLst/>
          </a:prstGeom>
        </p:spPr>
      </p:pic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3C3EE579-11FF-2849-9E40-49606BD5FB37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5604234" y="3546120"/>
            <a:ext cx="483630" cy="411925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44989078-515B-CE4F-A29E-BBF19AF0AF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98963" y="2770757"/>
            <a:ext cx="177800" cy="16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3A07B-3240-DF41-BED7-7809F4BA22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24934" y="5854032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Bahdanau</a:t>
            </a:r>
            <a:r>
              <a:rPr lang="en-US" sz="3600" dirty="0"/>
              <a:t> et al., 2015]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09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Fuse the source context vector and target prefix vector</a:t>
            </a:r>
          </a:p>
          <a:p>
            <a:pPr lvl="1"/>
            <a:r>
              <a:rPr lang="en-US" dirty="0"/>
              <a:t>Combines      and       into a single vector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21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945E05-742A-BA4E-86A5-0010A1BE4B60}"/>
              </a:ext>
            </a:extLst>
          </p:cNvPr>
          <p:cNvSpPr/>
          <p:nvPr/>
        </p:nvSpPr>
        <p:spPr>
          <a:xfrm>
            <a:off x="2566119" y="272390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3357D-45B6-734C-A0E8-66FF1C24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32" y="4097245"/>
            <a:ext cx="38100" cy="2921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BA19DC0-FCEB-FC4C-BA74-0092FE995663}"/>
              </a:ext>
            </a:extLst>
          </p:cNvPr>
          <p:cNvSpPr/>
          <p:nvPr/>
        </p:nvSpPr>
        <p:spPr>
          <a:xfrm>
            <a:off x="2549879" y="341859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873E53-24B1-0A42-9B1B-A60379F4DE4A}"/>
              </a:ext>
            </a:extLst>
          </p:cNvPr>
          <p:cNvSpPr/>
          <p:nvPr/>
        </p:nvSpPr>
        <p:spPr>
          <a:xfrm>
            <a:off x="2538207" y="462630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6CB20-9583-314B-8D37-FB30DF036FE5}"/>
              </a:ext>
            </a:extLst>
          </p:cNvPr>
          <p:cNvSpPr/>
          <p:nvPr/>
        </p:nvSpPr>
        <p:spPr>
          <a:xfrm rot="5400000">
            <a:off x="2417789" y="3577027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Sentence Representation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40EB07-C2E1-7943-813B-59ECAA616728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3013094" y="2947394"/>
            <a:ext cx="267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DB3A5B-6661-3244-9B16-B585A5FA00D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96854" y="3642086"/>
            <a:ext cx="283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3D7013-4C7E-BC4B-93E9-A63B691C4B39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985182" y="4849795"/>
            <a:ext cx="294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8764193-822B-B94D-9824-8D0D4F73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42" y="4767244"/>
            <a:ext cx="3429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189F96-D447-0D46-A641-37F88CC3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969" y="2873131"/>
            <a:ext cx="2413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6CA4A-E05C-F147-8B4F-698DBA75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6" y="3580137"/>
            <a:ext cx="241300" cy="16510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B5D0BDA-01F1-2443-86C9-360C652E29B8}"/>
              </a:ext>
            </a:extLst>
          </p:cNvPr>
          <p:cNvSpPr/>
          <p:nvPr/>
        </p:nvSpPr>
        <p:spPr>
          <a:xfrm>
            <a:off x="4265592" y="636451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4A54FAC-E604-BD4A-8F2F-6987AB0A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68549" y="6465490"/>
            <a:ext cx="38100" cy="29210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55BE8BB-AB1B-CE46-AE68-0895FF9B79EF}"/>
              </a:ext>
            </a:extLst>
          </p:cNvPr>
          <p:cNvSpPr/>
          <p:nvPr/>
        </p:nvSpPr>
        <p:spPr>
          <a:xfrm>
            <a:off x="6167994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58CF71-E486-EF4D-8712-7C187817ECE7}"/>
              </a:ext>
            </a:extLst>
          </p:cNvPr>
          <p:cNvSpPr/>
          <p:nvPr/>
        </p:nvSpPr>
        <p:spPr>
          <a:xfrm>
            <a:off x="4960230" y="635922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846078-DCC2-B547-BE66-5EDECF6D6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129" y="6512860"/>
            <a:ext cx="215900" cy="1778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2DD13B-392E-4F45-A86E-043E4B480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5767" y="6512860"/>
            <a:ext cx="215900" cy="177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8CE75A-387C-4642-904E-9DAB07843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469" y="6512862"/>
            <a:ext cx="4445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88F15-B812-774E-9D72-2E3617E9665B}"/>
              </a:ext>
            </a:extLst>
          </p:cNvPr>
          <p:cNvSpPr/>
          <p:nvPr/>
        </p:nvSpPr>
        <p:spPr>
          <a:xfrm>
            <a:off x="4265592" y="5444438"/>
            <a:ext cx="2349377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Sentence Representation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770ECD-4F4D-8842-868B-ACCD693E1955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489080" y="6069102"/>
            <a:ext cx="4751" cy="29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D3CD303-24C2-6A40-B98F-0309271BAE4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183718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E2C237-54F9-214F-B2D2-DACB7315552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6391482" y="6069102"/>
            <a:ext cx="0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613F297-5636-0E4B-9B85-A29AE0D5A751}"/>
              </a:ext>
            </a:extLst>
          </p:cNvPr>
          <p:cNvSpPr/>
          <p:nvPr/>
        </p:nvSpPr>
        <p:spPr>
          <a:xfrm>
            <a:off x="4265593" y="2714670"/>
            <a:ext cx="3048988" cy="2358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FC42C3-6A03-9643-8A37-5BF279573B94}"/>
              </a:ext>
            </a:extLst>
          </p:cNvPr>
          <p:cNvSpPr/>
          <p:nvPr/>
        </p:nvSpPr>
        <p:spPr>
          <a:xfrm>
            <a:off x="7563294" y="3709141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E6BB0F-ECA8-F340-9CBB-B342B3DBFE54}"/>
              </a:ext>
            </a:extLst>
          </p:cNvPr>
          <p:cNvSpPr/>
          <p:nvPr/>
        </p:nvSpPr>
        <p:spPr>
          <a:xfrm>
            <a:off x="7700454" y="3807624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FE59516-C6F1-A642-B713-CAFCBDC74C58}"/>
              </a:ext>
            </a:extLst>
          </p:cNvPr>
          <p:cNvCxnSpPr>
            <a:cxnSpLocks/>
            <a:stCxn id="96" idx="0"/>
            <a:endCxn id="71" idx="1"/>
          </p:cNvCxnSpPr>
          <p:nvPr/>
        </p:nvCxnSpPr>
        <p:spPr>
          <a:xfrm>
            <a:off x="7206567" y="3917610"/>
            <a:ext cx="493887" cy="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575D8D18-C77E-064F-B912-FFB238D59F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658" y="3841514"/>
            <a:ext cx="381000" cy="1778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2B7F616-055F-F345-9C64-14E68AEB3BD8}"/>
              </a:ext>
            </a:extLst>
          </p:cNvPr>
          <p:cNvSpPr/>
          <p:nvPr/>
        </p:nvSpPr>
        <p:spPr>
          <a:xfrm>
            <a:off x="8562770" y="4391407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B5AFF33-BCC9-DD4A-A0EF-A34C1D29F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250" y="4438958"/>
            <a:ext cx="229390" cy="237583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BD4A377-D9E9-AC44-878B-0926D0C5F202}"/>
              </a:ext>
            </a:extLst>
          </p:cNvPr>
          <p:cNvCxnSpPr>
            <a:stCxn id="71" idx="2"/>
            <a:endCxn id="74" idx="1"/>
          </p:cNvCxnSpPr>
          <p:nvPr/>
        </p:nvCxnSpPr>
        <p:spPr>
          <a:xfrm rot="16200000" flipH="1">
            <a:off x="8004618" y="3999597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708BE517-516E-DF42-952A-4AC96078D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4045" y="3841514"/>
            <a:ext cx="177800" cy="1524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C7B29DD-D4CE-AD42-8079-E505DA18D6CA}"/>
              </a:ext>
            </a:extLst>
          </p:cNvPr>
          <p:cNvSpPr/>
          <p:nvPr/>
        </p:nvSpPr>
        <p:spPr>
          <a:xfrm>
            <a:off x="8571478" y="3809120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6445A8-60EC-A74A-AFC3-3D60AF450D56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8233979" y="3922312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2451CF-C0A7-AC45-8F22-BA6D887AD89B}"/>
              </a:ext>
            </a:extLst>
          </p:cNvPr>
          <p:cNvCxnSpPr>
            <a:cxnSpLocks/>
            <a:stCxn id="74" idx="0"/>
            <a:endCxn id="78" idx="2"/>
          </p:cNvCxnSpPr>
          <p:nvPr/>
        </p:nvCxnSpPr>
        <p:spPr>
          <a:xfrm flipV="1">
            <a:off x="8722946" y="4035543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0A6AB8D-F6BC-FA49-96AE-8D51F69E1D58}"/>
              </a:ext>
            </a:extLst>
          </p:cNvPr>
          <p:cNvSpPr txBox="1"/>
          <p:nvPr/>
        </p:nvSpPr>
        <p:spPr>
          <a:xfrm>
            <a:off x="7728639" y="337926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E68ECF8-5FDE-EA41-AAC5-97C7D5548C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2856" y="3793634"/>
            <a:ext cx="1320800" cy="2667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23491F-0D74-8D43-91C9-83311970BF5D}"/>
              </a:ext>
            </a:extLst>
          </p:cNvPr>
          <p:cNvCxnSpPr>
            <a:cxnSpLocks/>
            <a:stCxn id="78" idx="3"/>
            <a:endCxn id="84" idx="1"/>
          </p:cNvCxnSpPr>
          <p:nvPr/>
        </p:nvCxnSpPr>
        <p:spPr>
          <a:xfrm>
            <a:off x="8886998" y="3922332"/>
            <a:ext cx="515858" cy="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E9B9A3-7B4D-DC4A-997A-DADC44BC8DBC}"/>
              </a:ext>
            </a:extLst>
          </p:cNvPr>
          <p:cNvCxnSpPr>
            <a:cxnSpLocks/>
          </p:cNvCxnSpPr>
          <p:nvPr/>
        </p:nvCxnSpPr>
        <p:spPr>
          <a:xfrm>
            <a:off x="3904810" y="2947394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3B8D7-922D-6C45-8296-AE321D2666E6}"/>
              </a:ext>
            </a:extLst>
          </p:cNvPr>
          <p:cNvCxnSpPr>
            <a:cxnSpLocks/>
          </p:cNvCxnSpPr>
          <p:nvPr/>
        </p:nvCxnSpPr>
        <p:spPr>
          <a:xfrm>
            <a:off x="3904810" y="3642086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F6F428-91B6-A046-AFA4-422CF977478E}"/>
              </a:ext>
            </a:extLst>
          </p:cNvPr>
          <p:cNvCxnSpPr>
            <a:cxnSpLocks/>
          </p:cNvCxnSpPr>
          <p:nvPr/>
        </p:nvCxnSpPr>
        <p:spPr>
          <a:xfrm>
            <a:off x="3904810" y="4849795"/>
            <a:ext cx="360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B12CC08-FA80-D04C-9DD7-1DB5C0B6B1B9}"/>
              </a:ext>
            </a:extLst>
          </p:cNvPr>
          <p:cNvCxnSpPr>
            <a:cxnSpLocks/>
          </p:cNvCxnSpPr>
          <p:nvPr/>
        </p:nvCxnSpPr>
        <p:spPr>
          <a:xfrm flipV="1">
            <a:off x="4489080" y="5078572"/>
            <a:ext cx="4751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EC50D6-A9B7-B743-9EBE-5E9AB688B437}"/>
              </a:ext>
            </a:extLst>
          </p:cNvPr>
          <p:cNvCxnSpPr>
            <a:cxnSpLocks/>
          </p:cNvCxnSpPr>
          <p:nvPr/>
        </p:nvCxnSpPr>
        <p:spPr>
          <a:xfrm flipV="1">
            <a:off x="5183718" y="5078572"/>
            <a:ext cx="0" cy="365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F6BBA07-DCE8-A14B-931F-643B3D2866FC}"/>
              </a:ext>
            </a:extLst>
          </p:cNvPr>
          <p:cNvCxnSpPr>
            <a:cxnSpLocks/>
          </p:cNvCxnSpPr>
          <p:nvPr/>
        </p:nvCxnSpPr>
        <p:spPr>
          <a:xfrm flipV="1">
            <a:off x="6391482" y="5078571"/>
            <a:ext cx="0" cy="36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1750D8C-8E66-6A48-AC1C-17626701DF9A}"/>
              </a:ext>
            </a:extLst>
          </p:cNvPr>
          <p:cNvSpPr/>
          <p:nvPr/>
        </p:nvSpPr>
        <p:spPr>
          <a:xfrm>
            <a:off x="4504061" y="2925594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C6D66E6-06F9-7C46-9FE0-E7582906D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848" y="3257251"/>
            <a:ext cx="126805" cy="105670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C5032CB-430F-8548-8290-0293D09E66F1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272418" y="3445346"/>
            <a:ext cx="731394" cy="196740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D7C0091E-60A9-364B-AD25-05418159E495}"/>
              </a:ext>
            </a:extLst>
          </p:cNvPr>
          <p:cNvCxnSpPr>
            <a:cxnSpLocks/>
            <a:endCxn id="50" idx="2"/>
          </p:cNvCxnSpPr>
          <p:nvPr/>
        </p:nvCxnSpPr>
        <p:spPr>
          <a:xfrm rot="16200000" flipV="1">
            <a:off x="4889200" y="3559959"/>
            <a:ext cx="1616895" cy="1387670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DEDDF71-DE47-F64B-BD81-F4EC2AF5C04A}"/>
              </a:ext>
            </a:extLst>
          </p:cNvPr>
          <p:cNvSpPr/>
          <p:nvPr/>
        </p:nvSpPr>
        <p:spPr>
          <a:xfrm>
            <a:off x="4529475" y="4132202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0A69918-4988-F34B-BCB9-9FC50ED7464A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4286195" y="3642086"/>
            <a:ext cx="558504" cy="49011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08EDCC5F-6553-ED4C-9CF6-B331F9D06BF4}"/>
              </a:ext>
            </a:extLst>
          </p:cNvPr>
          <p:cNvCxnSpPr>
            <a:cxnSpLocks/>
            <a:endCxn id="55" idx="2"/>
          </p:cNvCxnSpPr>
          <p:nvPr/>
        </p:nvCxnSpPr>
        <p:spPr>
          <a:xfrm rot="10800000">
            <a:off x="4844699" y="4407189"/>
            <a:ext cx="1562422" cy="679751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6A5599F-3537-8642-A0A2-F694F41D48F2}"/>
              </a:ext>
            </a:extLst>
          </p:cNvPr>
          <p:cNvSpPr/>
          <p:nvPr/>
        </p:nvSpPr>
        <p:spPr>
          <a:xfrm rot="5400000">
            <a:off x="5586790" y="345924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E62927-AFBF-354F-96A6-8ECE2D7D1FF6}"/>
              </a:ext>
            </a:extLst>
          </p:cNvPr>
          <p:cNvSpPr>
            <a:spLocks noChangeAspect="1"/>
          </p:cNvSpPr>
          <p:nvPr/>
        </p:nvSpPr>
        <p:spPr>
          <a:xfrm>
            <a:off x="5582919" y="3476861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FBB0D6E-7E05-7446-9B9B-E84C17A64C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49318" y="3532073"/>
            <a:ext cx="116238" cy="116238"/>
          </a:xfrm>
          <a:prstGeom prst="rect">
            <a:avLst/>
          </a:prstGeom>
        </p:spPr>
      </p:pic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37F4B0F-B48D-614B-8A3D-B6F5245D08FF}"/>
              </a:ext>
            </a:extLst>
          </p:cNvPr>
          <p:cNvCxnSpPr>
            <a:cxnSpLocks/>
            <a:stCxn id="55" idx="0"/>
            <a:endCxn id="61" idx="2"/>
          </p:cNvCxnSpPr>
          <p:nvPr/>
        </p:nvCxnSpPr>
        <p:spPr>
          <a:xfrm rot="5400000" flipH="1" flipV="1">
            <a:off x="5052198" y="3491143"/>
            <a:ext cx="433561" cy="84855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B918D67-F451-434B-B39F-7678ACC3BA36}"/>
              </a:ext>
            </a:extLst>
          </p:cNvPr>
          <p:cNvCxnSpPr>
            <a:cxnSpLocks/>
            <a:stCxn id="50" idx="0"/>
            <a:endCxn id="61" idx="0"/>
          </p:cNvCxnSpPr>
          <p:nvPr/>
        </p:nvCxnSpPr>
        <p:spPr>
          <a:xfrm rot="16200000" flipH="1">
            <a:off x="5072901" y="2856504"/>
            <a:ext cx="551267" cy="689446"/>
          </a:xfrm>
          <a:prstGeom prst="curvedConnector3">
            <a:avLst>
              <a:gd name="adj1" fmla="val -2400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458990-2276-C641-A0AB-CEC037F01F05}"/>
              </a:ext>
            </a:extLst>
          </p:cNvPr>
          <p:cNvCxnSpPr>
            <a:stCxn id="61" idx="3"/>
            <a:endCxn id="59" idx="2"/>
          </p:cNvCxnSpPr>
          <p:nvPr/>
        </p:nvCxnSpPr>
        <p:spPr>
          <a:xfrm>
            <a:off x="5803597" y="3587751"/>
            <a:ext cx="204204" cy="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382669E-B452-524C-8AFB-247A6B6881AA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784314" y="3596736"/>
            <a:ext cx="223487" cy="25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2B8EDF1-9D33-2749-99FD-9A1183DBD656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5812305" y="3306614"/>
            <a:ext cx="195496" cy="2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A755014-6CF0-294A-9DB7-C819BB41ABC3}"/>
              </a:ext>
            </a:extLst>
          </p:cNvPr>
          <p:cNvSpPr/>
          <p:nvPr/>
        </p:nvSpPr>
        <p:spPr>
          <a:xfrm rot="5400000">
            <a:off x="5923981" y="3664630"/>
            <a:ext cx="2059213" cy="5059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4C783B6-87F1-E949-9101-00AC07D277DF}"/>
              </a:ext>
            </a:extLst>
          </p:cNvPr>
          <p:cNvCxnSpPr>
            <a:stCxn id="59" idx="0"/>
            <a:endCxn id="96" idx="2"/>
          </p:cNvCxnSpPr>
          <p:nvPr/>
        </p:nvCxnSpPr>
        <p:spPr>
          <a:xfrm>
            <a:off x="6282787" y="3596736"/>
            <a:ext cx="417821" cy="32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752DC77-6867-2142-90D5-B9DF983E6599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6400191" y="3917610"/>
            <a:ext cx="300417" cy="115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3882CE1-39AA-EA42-8428-62A86AEFE7C0}"/>
              </a:ext>
            </a:extLst>
          </p:cNvPr>
          <p:cNvSpPr/>
          <p:nvPr/>
        </p:nvSpPr>
        <p:spPr>
          <a:xfrm>
            <a:off x="6558740" y="2763327"/>
            <a:ext cx="737422" cy="22511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ECEAF3F-715E-5C49-B603-C47EE0D3FF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269" y="2197038"/>
            <a:ext cx="228600" cy="2032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AA9DA24-0DD6-AC43-9C27-ABE6B316A0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7270" y="2202300"/>
            <a:ext cx="215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4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Encode: read the entire source sentence to know what to translate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Attention: at each step, decide which source token(s) to translate next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Decode: based on what has been translated and what need to be translated, predict the next target token.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2-3 until the &lt;end-of-sentence&gt; special token is generated.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4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not pressured to compress the entire source sentence into a single, fixed-size vector:</a:t>
            </a:r>
          </a:p>
          <a:p>
            <a:pPr lvl="1"/>
            <a:r>
              <a:rPr lang="en-US" dirty="0"/>
              <a:t>Greatly improves the translation quality, especially of long sentences.</a:t>
            </a:r>
          </a:p>
          <a:p>
            <a:pPr lvl="1"/>
            <a:r>
              <a:rPr lang="en-US" dirty="0"/>
              <a:t>Much more efficient: less parameters are necessary.</a:t>
            </a:r>
          </a:p>
          <a:p>
            <a:r>
              <a:rPr lang="en-US" dirty="0" err="1"/>
              <a:t>Bahdanau</a:t>
            </a:r>
            <a:r>
              <a:rPr lang="en-US" dirty="0"/>
              <a:t> et al. [2015] showed</a:t>
            </a:r>
            <a:br>
              <a:rPr lang="en-US" dirty="0"/>
            </a:br>
            <a:r>
              <a:rPr lang="en-US" dirty="0"/>
              <a:t>for the first time the machine</a:t>
            </a:r>
            <a:br>
              <a:rPr lang="en-US" dirty="0"/>
            </a:br>
            <a:r>
              <a:rPr lang="en-US" dirty="0"/>
              <a:t>translation purely based on </a:t>
            </a:r>
            <a:br>
              <a:rPr lang="en-US" dirty="0"/>
            </a:br>
            <a:r>
              <a:rPr lang="en-US" dirty="0"/>
              <a:t>neural networks could be as</a:t>
            </a:r>
            <a:br>
              <a:rPr lang="en-US" dirty="0"/>
            </a:br>
            <a:r>
              <a:rPr lang="en-US" dirty="0"/>
              <a:t>good as then-state-of-the-art</a:t>
            </a:r>
            <a:br>
              <a:rPr lang="en-US" dirty="0"/>
            </a:br>
            <a:r>
              <a:rPr lang="en-US" dirty="0"/>
              <a:t>alternatives (e.g., PBMT).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44552-9317-F641-9306-35EB83C1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021" y="3629949"/>
            <a:ext cx="5804568" cy="322805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420458-451F-3C48-B599-64A2E4FDD41B}"/>
              </a:ext>
            </a:extLst>
          </p:cNvPr>
          <p:cNvSpPr/>
          <p:nvPr/>
        </p:nvSpPr>
        <p:spPr>
          <a:xfrm>
            <a:off x="5993254" y="5317958"/>
            <a:ext cx="1550545" cy="24995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C3FB5-8346-BC4F-89E5-11CB421DE0D1}"/>
              </a:ext>
            </a:extLst>
          </p:cNvPr>
          <p:cNvSpPr/>
          <p:nvPr/>
        </p:nvSpPr>
        <p:spPr>
          <a:xfrm>
            <a:off x="7652083" y="3886200"/>
            <a:ext cx="3188370" cy="36504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75C2A30-C59B-0041-B1D0-EFCE1B4A6ECE}"/>
              </a:ext>
            </a:extLst>
          </p:cNvPr>
          <p:cNvSpPr/>
          <p:nvPr/>
        </p:nvSpPr>
        <p:spPr>
          <a:xfrm>
            <a:off x="5993254" y="5764301"/>
            <a:ext cx="1550545" cy="29126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6E73C6-D3B9-5C43-9761-5AEB16F2CADA}"/>
              </a:ext>
            </a:extLst>
          </p:cNvPr>
          <p:cNvSpPr/>
          <p:nvPr/>
        </p:nvSpPr>
        <p:spPr>
          <a:xfrm>
            <a:off x="7652083" y="4328320"/>
            <a:ext cx="3188369" cy="160324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7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0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F1B2-E1A8-2147-AE99-2AEEE620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F4B5-A59A-6D4D-BDBD-EE30FC74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Source</a:t>
            </a:r>
            <a:r>
              <a:rPr lang="en-US" dirty="0">
                <a:latin typeface="Garamond" panose="02020404030301010803" pitchFamily="18" charset="0"/>
              </a:rPr>
              <a:t>:</a:t>
            </a:r>
            <a:r>
              <a:rPr lang="en-US" i="1" dirty="0">
                <a:latin typeface="Garamond" panose="02020404030301010803" pitchFamily="18" charset="0"/>
              </a:rPr>
              <a:t> An admitting privilege is the right of a doctor to admit a patient to a hospital or a medical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to carry out a diagnosis or a procedure, based on his status as a health care worker at a hospital. </a:t>
            </a:r>
          </a:p>
          <a:p>
            <a:r>
              <a:rPr lang="en-US" b="1" dirty="0">
                <a:latin typeface="Garamond" panose="02020404030301010803" pitchFamily="18" charset="0"/>
              </a:rPr>
              <a:t>When collapsed:</a:t>
            </a:r>
            <a:r>
              <a:rPr lang="en-US" dirty="0">
                <a:latin typeface="Garamond" panose="02020404030301010803" pitchFamily="18" charset="0"/>
              </a:rPr>
              <a:t>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de </a:t>
            </a:r>
            <a:r>
              <a:rPr lang="en-US" i="1" dirty="0" err="1">
                <a:latin typeface="Garamond" panose="02020404030301010803" pitchFamily="18" charset="0"/>
              </a:rPr>
              <a:t>reconnaître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l’hôpital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d’un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prendre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en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fonction</a:t>
            </a:r>
            <a:r>
              <a:rPr lang="en-US" i="1" u="sng" dirty="0">
                <a:latin typeface="Garamond" panose="02020404030301010803" pitchFamily="18" charset="0"/>
              </a:rPr>
              <a:t> de son </a:t>
            </a:r>
            <a:r>
              <a:rPr lang="en-US" i="1" u="sng" dirty="0" err="1">
                <a:latin typeface="Garamond" panose="02020404030301010803" pitchFamily="18" charset="0"/>
              </a:rPr>
              <a:t>état</a:t>
            </a:r>
            <a:r>
              <a:rPr lang="en-US" i="1" u="sng" dirty="0">
                <a:latin typeface="Garamond" panose="02020404030301010803" pitchFamily="18" charset="0"/>
              </a:rPr>
              <a:t> de santé.</a:t>
            </a:r>
          </a:p>
          <a:p>
            <a:r>
              <a:rPr lang="en-US" b="1" dirty="0" err="1">
                <a:latin typeface="Garamond" panose="02020404030301010803" pitchFamily="18" charset="0"/>
              </a:rPr>
              <a:t>RNNSearch</a:t>
            </a:r>
            <a:r>
              <a:rPr lang="en-US" dirty="0">
                <a:latin typeface="Garamond" panose="02020404030301010803" pitchFamily="18" charset="0"/>
              </a:rPr>
              <a:t>: </a:t>
            </a:r>
            <a:r>
              <a:rPr lang="en-US" i="1" dirty="0">
                <a:latin typeface="Garamond" panose="02020404030301010803" pitchFamily="18" charset="0"/>
              </a:rPr>
              <a:t>Un </a:t>
            </a:r>
            <a:r>
              <a:rPr lang="en-US" i="1" dirty="0" err="1">
                <a:latin typeface="Garamond" panose="02020404030301010803" pitchFamily="18" charset="0"/>
              </a:rPr>
              <a:t>privilège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d’admission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est</a:t>
            </a:r>
            <a:r>
              <a:rPr lang="en-US" i="1" dirty="0">
                <a:latin typeface="Garamond" panose="02020404030301010803" pitchFamily="18" charset="0"/>
              </a:rPr>
              <a:t> le droit d’un </a:t>
            </a:r>
            <a:r>
              <a:rPr lang="en-US" i="1" dirty="0" err="1">
                <a:latin typeface="Garamond" panose="02020404030301010803" pitchFamily="18" charset="0"/>
              </a:rPr>
              <a:t>médecin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d’admettre</a:t>
            </a:r>
            <a:r>
              <a:rPr lang="en-US" i="1" dirty="0">
                <a:latin typeface="Garamond" panose="02020404030301010803" pitchFamily="18" charset="0"/>
              </a:rPr>
              <a:t> un patient </a:t>
            </a:r>
            <a:r>
              <a:rPr lang="en-US" i="1" dirty="0" err="1">
                <a:latin typeface="Garamond" panose="02020404030301010803" pitchFamily="18" charset="0"/>
              </a:rPr>
              <a:t>à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hôpital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ou</a:t>
            </a:r>
            <a:r>
              <a:rPr lang="en-US" i="1" dirty="0">
                <a:latin typeface="Garamond" panose="02020404030301010803" pitchFamily="18" charset="0"/>
              </a:rPr>
              <a:t> un </a:t>
            </a:r>
            <a:r>
              <a:rPr lang="en-US" i="1" dirty="0" err="1">
                <a:latin typeface="Garamond" panose="02020404030301010803" pitchFamily="18" charset="0"/>
              </a:rPr>
              <a:t>centre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dirty="0" err="1">
                <a:latin typeface="Garamond" panose="02020404030301010803" pitchFamily="18" charset="0"/>
              </a:rPr>
              <a:t>médical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i="1" u="sng" dirty="0">
                <a:latin typeface="Garamond" panose="02020404030301010803" pitchFamily="18" charset="0"/>
              </a:rPr>
              <a:t>pour </a:t>
            </a:r>
            <a:r>
              <a:rPr lang="en-US" i="1" u="sng" dirty="0" err="1">
                <a:latin typeface="Garamond" panose="02020404030301010803" pitchFamily="18" charset="0"/>
              </a:rPr>
              <a:t>effectuer</a:t>
            </a:r>
            <a:r>
              <a:rPr lang="en-US" i="1" u="sng" dirty="0">
                <a:latin typeface="Garamond" panose="02020404030301010803" pitchFamily="18" charset="0"/>
              </a:rPr>
              <a:t> un diagnostic </a:t>
            </a:r>
            <a:r>
              <a:rPr lang="en-US" i="1" u="sng" dirty="0" err="1">
                <a:latin typeface="Garamond" panose="02020404030301010803" pitchFamily="18" charset="0"/>
              </a:rPr>
              <a:t>ou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une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procédure</a:t>
            </a:r>
            <a:r>
              <a:rPr lang="en-US" i="1" u="sng" dirty="0">
                <a:latin typeface="Garamond" panose="02020404030301010803" pitchFamily="18" charset="0"/>
              </a:rPr>
              <a:t>, </a:t>
            </a:r>
            <a:r>
              <a:rPr lang="en-US" i="1" u="sng" dirty="0" err="1">
                <a:latin typeface="Garamond" panose="02020404030301010803" pitchFamily="18" charset="0"/>
              </a:rPr>
              <a:t>selon</a:t>
            </a:r>
            <a:r>
              <a:rPr lang="en-US" i="1" u="sng" dirty="0">
                <a:latin typeface="Garamond" panose="02020404030301010803" pitchFamily="18" charset="0"/>
              </a:rPr>
              <a:t> son </a:t>
            </a:r>
            <a:r>
              <a:rPr lang="en-US" i="1" u="sng" dirty="0" err="1">
                <a:latin typeface="Garamond" panose="02020404030301010803" pitchFamily="18" charset="0"/>
              </a:rPr>
              <a:t>statut</a:t>
            </a:r>
            <a:r>
              <a:rPr lang="en-US" i="1" u="sng" dirty="0">
                <a:latin typeface="Garamond" panose="02020404030301010803" pitchFamily="18" charset="0"/>
              </a:rPr>
              <a:t> de </a:t>
            </a:r>
            <a:r>
              <a:rPr lang="en-US" i="1" u="sng" dirty="0" err="1">
                <a:latin typeface="Garamond" panose="02020404030301010803" pitchFamily="18" charset="0"/>
              </a:rPr>
              <a:t>travailleur</a:t>
            </a:r>
            <a:r>
              <a:rPr lang="en-US" i="1" u="sng" dirty="0">
                <a:latin typeface="Garamond" panose="02020404030301010803" pitchFamily="18" charset="0"/>
              </a:rPr>
              <a:t> des </a:t>
            </a:r>
            <a:r>
              <a:rPr lang="en-US" i="1" u="sng" dirty="0" err="1">
                <a:latin typeface="Garamond" panose="02020404030301010803" pitchFamily="18" charset="0"/>
              </a:rPr>
              <a:t>soins</a:t>
            </a:r>
            <a:r>
              <a:rPr lang="en-US" i="1" u="sng" dirty="0">
                <a:latin typeface="Garamond" panose="02020404030301010803" pitchFamily="18" charset="0"/>
              </a:rPr>
              <a:t> de santé </a:t>
            </a:r>
            <a:r>
              <a:rPr lang="en-US" i="1" u="sng" dirty="0" err="1">
                <a:latin typeface="Garamond" panose="02020404030301010803" pitchFamily="18" charset="0"/>
              </a:rPr>
              <a:t>à</a:t>
            </a:r>
            <a:r>
              <a:rPr lang="en-US" i="1" u="sng" dirty="0">
                <a:latin typeface="Garamond" panose="02020404030301010803" pitchFamily="18" charset="0"/>
              </a:rPr>
              <a:t> </a:t>
            </a:r>
            <a:r>
              <a:rPr lang="en-US" i="1" u="sng" dirty="0" err="1">
                <a:latin typeface="Garamond" panose="02020404030301010803" pitchFamily="18" charset="0"/>
              </a:rPr>
              <a:t>l’hôpital</a:t>
            </a:r>
            <a:r>
              <a:rPr lang="en-US" i="1" u="sng" dirty="0">
                <a:latin typeface="Garamond" panose="02020404030301010803" pitchFamily="18" charset="0"/>
              </a:rPr>
              <a:t>.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A1C-25A0-E647-B1E6-7CE599A6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1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B914-BE54-E84D-91F5-297D6705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C27D-76F6-AB4C-B98F-1A4C3604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Sensible alignment between</a:t>
            </a:r>
            <a:br>
              <a:rPr lang="en-US" dirty="0"/>
            </a:br>
            <a:r>
              <a:rPr lang="en-US" dirty="0"/>
              <a:t>source and target tokens</a:t>
            </a:r>
          </a:p>
          <a:p>
            <a:r>
              <a:rPr lang="en-US" dirty="0"/>
              <a:t>Capture long-range</a:t>
            </a:r>
            <a:br>
              <a:rPr lang="en-US" dirty="0"/>
            </a:br>
            <a:r>
              <a:rPr lang="en-US" dirty="0"/>
              <a:t>reordering/dependencies</a:t>
            </a:r>
          </a:p>
          <a:p>
            <a:r>
              <a:rPr lang="en-US" dirty="0"/>
              <a:t>Without strong supervision</a:t>
            </a:r>
            <a:br>
              <a:rPr lang="en-US" dirty="0"/>
            </a:br>
            <a:r>
              <a:rPr lang="en-US" dirty="0"/>
              <a:t>on the alignment</a:t>
            </a:r>
          </a:p>
          <a:p>
            <a:pPr lvl="1"/>
            <a:r>
              <a:rPr lang="en-US" dirty="0"/>
              <a:t>Weakly supervised learning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0C3B5-4E81-3A45-8A65-0781AEE9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31920-C0EB-B74B-A70E-968B237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88" y="1581848"/>
            <a:ext cx="6805624" cy="4650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F9976-0A91-084E-94D6-4485F7193385}"/>
              </a:ext>
            </a:extLst>
          </p:cNvPr>
          <p:cNvSpPr txBox="1"/>
          <p:nvPr/>
        </p:nvSpPr>
        <p:spPr>
          <a:xfrm>
            <a:off x="8506325" y="6476135"/>
            <a:ext cx="39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Bahdanau</a:t>
            </a:r>
            <a:r>
              <a:rPr lang="en-US" dirty="0"/>
              <a:t> et al., 2015; Jean et al., 2015)</a:t>
            </a:r>
          </a:p>
        </p:txBody>
      </p:sp>
    </p:spTree>
    <p:extLst>
      <p:ext uri="{BB962C8B-B14F-4D97-AF65-F5344CB8AC3E}">
        <p14:creationId xmlns:p14="http://schemas.microsoft.com/office/powerpoint/2010/main" val="162540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88" y="144384"/>
            <a:ext cx="11092343" cy="550284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863121" y="5990548"/>
            <a:ext cx="6805535" cy="1499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7856" y="6125461"/>
            <a:ext cx="602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 Year</a:t>
            </a:r>
          </a:p>
        </p:txBody>
      </p:sp>
    </p:spTree>
    <p:extLst>
      <p:ext uri="{BB962C8B-B14F-4D97-AF65-F5344CB8AC3E}">
        <p14:creationId xmlns:p14="http://schemas.microsoft.com/office/powerpoint/2010/main" val="206242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38" y="196475"/>
            <a:ext cx="9413675" cy="6114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5888" y="6396335"/>
            <a:ext cx="449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WMT 2017</a:t>
            </a:r>
            <a:r>
              <a:rPr lang="en-US" sz="2400"/>
              <a:t>: news translation </a:t>
            </a:r>
            <a:r>
              <a:rPr lang="en-US" sz="2400" dirty="0"/>
              <a:t>task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8780" y="2038662"/>
            <a:ext cx="779489" cy="86943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38269" y="2038662"/>
            <a:ext cx="1124262" cy="86943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62531" y="682854"/>
            <a:ext cx="1828800" cy="68125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62531" y="1357411"/>
            <a:ext cx="1828800" cy="68125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91331" y="2031968"/>
            <a:ext cx="929390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50111" y="2038662"/>
            <a:ext cx="929390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85546" y="2031968"/>
            <a:ext cx="1313089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698635" y="2025274"/>
            <a:ext cx="935435" cy="876124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92510" y="4971642"/>
            <a:ext cx="1798821" cy="72462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77520" y="5700033"/>
            <a:ext cx="1798821" cy="61082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77520" y="4358929"/>
            <a:ext cx="1798821" cy="61082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777520" y="3670414"/>
            <a:ext cx="1798821" cy="61082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96934" y="2020361"/>
            <a:ext cx="923198" cy="881037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9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7" y="629977"/>
            <a:ext cx="5691653" cy="3058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672" y="4717866"/>
            <a:ext cx="7720445" cy="175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1" y="2780145"/>
            <a:ext cx="6695882" cy="3391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86" y="1436720"/>
            <a:ext cx="5355391" cy="3681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5" y="3349863"/>
            <a:ext cx="9319491" cy="1792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7" y="489886"/>
            <a:ext cx="5954743" cy="3698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11" y="2703223"/>
            <a:ext cx="7427495" cy="313837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DC0E-F42D-2849-AAA9-B24DD4392E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85" y="534863"/>
            <a:ext cx="10451326" cy="5941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8761" y="6476797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Borr</a:t>
            </a:r>
            <a:r>
              <a:rPr lang="en-US" dirty="0"/>
              <a:t>, </a:t>
            </a:r>
            <a:r>
              <a:rPr lang="en-US" dirty="0" err="1"/>
              <a:t>Hovy</a:t>
            </a:r>
            <a:r>
              <a:rPr lang="en-US" dirty="0"/>
              <a:t> &amp; Levin (2006)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28337" y="519234"/>
            <a:ext cx="5347589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</a:t>
            </a:r>
            <a:r>
              <a:rPr lang="en-US"/>
              <a:t>if we </a:t>
            </a:r>
            <a:r>
              <a:rPr lang="en-US" dirty="0"/>
              <a:t>knew what these were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29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was “neural machine translation” coined?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DC0E-F42D-2849-AAA9-B24DD4392EA8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1591510"/>
            <a:ext cx="7586825" cy="2186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" y="3777915"/>
            <a:ext cx="9805737" cy="24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0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2"/>
            <a:ext cx="10515600" cy="54503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excellent open-source packages exist:</a:t>
            </a:r>
          </a:p>
          <a:p>
            <a:pPr lvl="1"/>
            <a:r>
              <a:rPr lang="en-US" dirty="0" err="1"/>
              <a:t>Nematus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https://github.com/EdinburghNLP/nematus</a:t>
            </a:r>
            <a:endParaRPr lang="en-US" dirty="0"/>
          </a:p>
          <a:p>
            <a:pPr lvl="2"/>
            <a:r>
              <a:rPr lang="en-US" dirty="0"/>
              <a:t>Compute backend: TensorFlow (originally Theano)</a:t>
            </a:r>
          </a:p>
          <a:p>
            <a:pPr lvl="2"/>
            <a:r>
              <a:rPr lang="en-US" dirty="0"/>
              <a:t>Used to build state-of-the-art translation systems for WMT’16 and WMT’17.</a:t>
            </a:r>
          </a:p>
          <a:p>
            <a:pPr lvl="2"/>
            <a:r>
              <a:rPr lang="en-US" dirty="0"/>
              <a:t>Supported by U. Edinburgh (Rico </a:t>
            </a:r>
            <a:r>
              <a:rPr lang="en-US" dirty="0" err="1"/>
              <a:t>Sennrich’s</a:t>
            </a:r>
            <a:r>
              <a:rPr lang="en-US" dirty="0"/>
              <a:t> group)</a:t>
            </a:r>
          </a:p>
          <a:p>
            <a:pPr lvl="1"/>
            <a:r>
              <a:rPr lang="en-US" dirty="0" err="1"/>
              <a:t>OpenNMT-py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https://github.com/OpenNMT/OpenNMT-py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PyTorch</a:t>
            </a:r>
            <a:r>
              <a:rPr lang="en-US" dirty="0"/>
              <a:t> (originally Lua-Torch)</a:t>
            </a:r>
          </a:p>
          <a:p>
            <a:pPr lvl="2"/>
            <a:r>
              <a:rPr lang="en-US" dirty="0"/>
              <a:t>Implements latest architectures and algorithms</a:t>
            </a:r>
          </a:p>
          <a:p>
            <a:pPr lvl="2"/>
            <a:r>
              <a:rPr lang="en-US" dirty="0"/>
              <a:t>Supported by Harvard NLP (Sasha Rush’s group)</a:t>
            </a:r>
          </a:p>
          <a:p>
            <a:pPr lvl="1"/>
            <a:r>
              <a:rPr lang="en-US" dirty="0" err="1"/>
              <a:t>FairSeq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https://github.com/facebookresearch/fairseq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PyTorch</a:t>
            </a:r>
            <a:endParaRPr lang="en-US" dirty="0"/>
          </a:p>
          <a:p>
            <a:pPr lvl="2"/>
            <a:r>
              <a:rPr lang="en-US" dirty="0"/>
              <a:t>Focuses on the convolutional seq2seq</a:t>
            </a:r>
          </a:p>
          <a:p>
            <a:pPr lvl="2"/>
            <a:r>
              <a:rPr lang="en-US" dirty="0"/>
              <a:t>Supported by Facebook AI Research</a:t>
            </a:r>
          </a:p>
          <a:p>
            <a:pPr lvl="1"/>
            <a:r>
              <a:rPr lang="en-US" dirty="0"/>
              <a:t>Sockeye </a:t>
            </a:r>
            <a:r>
              <a:rPr lang="en-US" dirty="0">
                <a:hlinkClick r:id="rId5"/>
              </a:rPr>
              <a:t>https://github.com/awslabs/sockeye</a:t>
            </a:r>
            <a:endParaRPr lang="en-US" dirty="0"/>
          </a:p>
          <a:p>
            <a:pPr lvl="2"/>
            <a:r>
              <a:rPr lang="en-US" dirty="0"/>
              <a:t>Compute backend: </a:t>
            </a:r>
            <a:r>
              <a:rPr lang="en-US" dirty="0" err="1"/>
              <a:t>MXNet</a:t>
            </a:r>
            <a:endParaRPr lang="en-US" dirty="0"/>
          </a:p>
          <a:p>
            <a:pPr lvl="2"/>
            <a:r>
              <a:rPr lang="en-US" dirty="0"/>
              <a:t>Supported by Amazon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06BA-723A-6441-80F3-B4FBDD11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4CFB-77A1-124D-8671-71A3F075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practice,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F32D0-C871-E94E-9C0D-2B3A5889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new architectures are being proposed constantly</a:t>
            </a:r>
          </a:p>
          <a:p>
            <a:r>
              <a:rPr lang="en-US" dirty="0"/>
              <a:t>Convolutional sequence-to-sequence models </a:t>
            </a:r>
            <a:r>
              <a:rPr lang="en-US" sz="2000" dirty="0"/>
              <a:t>[Gehring et al., 2017]</a:t>
            </a:r>
            <a:endParaRPr lang="en-US" dirty="0"/>
          </a:p>
          <a:p>
            <a:pPr lvl="1"/>
            <a:r>
              <a:rPr lang="en-US" dirty="0"/>
              <a:t>Encoder: CNN-based sentence representation</a:t>
            </a:r>
          </a:p>
          <a:p>
            <a:pPr lvl="1"/>
            <a:r>
              <a:rPr lang="en-US" dirty="0"/>
              <a:t>Decoder: CNN-based conditional language model</a:t>
            </a:r>
          </a:p>
          <a:p>
            <a:r>
              <a:rPr lang="en-US" dirty="0"/>
              <a:t>Transforms </a:t>
            </a:r>
            <a:r>
              <a:rPr lang="en-US" sz="2000" dirty="0"/>
              <a:t>[Vaswani et al., 2017]</a:t>
            </a:r>
            <a:endParaRPr lang="en-US" dirty="0"/>
          </a:p>
          <a:p>
            <a:pPr lvl="1"/>
            <a:r>
              <a:rPr lang="en-US" dirty="0"/>
              <a:t>Encoder: Self-attention based sentence representation</a:t>
            </a:r>
          </a:p>
          <a:p>
            <a:pPr lvl="1"/>
            <a:r>
              <a:rPr lang="en-US" dirty="0"/>
              <a:t>Decoder: Self-attention based conditional language model</a:t>
            </a:r>
          </a:p>
          <a:p>
            <a:r>
              <a:rPr lang="en-US" dirty="0"/>
              <a:t>It has been four years only, and a long road lies ahead…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906BA-723A-6441-80F3-B4FBDD11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6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E915-11A7-254D-9D75-2D318BD3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application – machine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6A42-EE2E-4745-BE26-3E91C3D7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Input: a paragraph + a question</a:t>
            </a:r>
          </a:p>
          <a:p>
            <a:r>
              <a:rPr lang="en-US"/>
              <a:t>Output: the position of the answer in the paragraph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B66B-F99C-C046-8583-20C8BC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0ED02-14BC-704D-B968-05F574721290}"/>
              </a:ext>
            </a:extLst>
          </p:cNvPr>
          <p:cNvSpPr/>
          <p:nvPr/>
        </p:nvSpPr>
        <p:spPr>
          <a:xfrm>
            <a:off x="1057199" y="342399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In meteorology, precipitation is any product of the condensation of atmospheric water vapor that falls under </a:t>
            </a:r>
            <a:r>
              <a:rPr lang="en-US" dirty="0">
                <a:solidFill>
                  <a:srgbClr val="E52B4F"/>
                </a:solidFill>
                <a:latin typeface="Garamond" panose="02020404030301010803" pitchFamily="18" charset="0"/>
              </a:rPr>
              <a:t>gravity</a:t>
            </a:r>
            <a:r>
              <a:rPr lang="en-US" dirty="0">
                <a:latin typeface="Garamond" panose="02020404030301010803" pitchFamily="18" charset="0"/>
              </a:rPr>
              <a:t>. The main forms of precipitation include drizzle, rain, sleet, snow, graupel and hail... Precipitation forms as smaller droplets coalesce via collision with other rain drops or ice crystals within a cloud. Short, in- tense periods of rain in scattered locations are called “showers”.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CC6D4-D364-6F4E-A8AA-60DD3ABFB5AD}"/>
              </a:ext>
            </a:extLst>
          </p:cNvPr>
          <p:cNvSpPr/>
          <p:nvPr/>
        </p:nvSpPr>
        <p:spPr>
          <a:xfrm>
            <a:off x="7372198" y="3423992"/>
            <a:ext cx="3197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What causes precipitation to fall?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18A3E-3F5D-DD41-97FC-72057571452A}"/>
              </a:ext>
            </a:extLst>
          </p:cNvPr>
          <p:cNvSpPr txBox="1"/>
          <p:nvPr/>
        </p:nvSpPr>
        <p:spPr>
          <a:xfrm>
            <a:off x="1057199" y="31044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Paragraph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A0BA1-B995-AA4B-AB41-71EE409D202C}"/>
              </a:ext>
            </a:extLst>
          </p:cNvPr>
          <p:cNvSpPr txBox="1"/>
          <p:nvPr/>
        </p:nvSpPr>
        <p:spPr>
          <a:xfrm>
            <a:off x="7372198" y="310050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F1A59-C14C-C14B-882C-CB926C924B14}"/>
              </a:ext>
            </a:extLst>
          </p:cNvPr>
          <p:cNvSpPr txBox="1"/>
          <p:nvPr/>
        </p:nvSpPr>
        <p:spPr>
          <a:xfrm>
            <a:off x="7523443" y="6488668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SQuAD</a:t>
            </a:r>
            <a:r>
              <a:rPr lang="en-US" dirty="0"/>
              <a:t> from [</a:t>
            </a:r>
            <a:r>
              <a:rPr lang="en-US" dirty="0" err="1"/>
              <a:t>Rajpurkar</a:t>
            </a:r>
            <a:r>
              <a:rPr lang="en-US" dirty="0"/>
              <a:t> et al., 2017]</a:t>
            </a:r>
          </a:p>
        </p:txBody>
      </p:sp>
    </p:spTree>
    <p:extLst>
      <p:ext uri="{BB962C8B-B14F-4D97-AF65-F5344CB8AC3E}">
        <p14:creationId xmlns:p14="http://schemas.microsoft.com/office/powerpoint/2010/main" val="3974077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E915-11A7-254D-9D75-2D318BD3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application – machine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6A42-EE2E-4745-BE26-3E91C3D7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Encode the paragraph into a set of continuous vectors</a:t>
            </a:r>
          </a:p>
          <a:p>
            <a:pPr lvl="1"/>
            <a:r>
              <a:rPr lang="en-US"/>
              <a:t>e.g., use a bidirectional recurrent network.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Encode the question into a single, fixed-size vector</a:t>
            </a:r>
          </a:p>
          <a:p>
            <a:pPr lvl="1"/>
            <a:r>
              <a:rPr lang="en-US"/>
              <a:t>e.g., use a self-attention network followed by averaging.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Compare each token in the paragraph against the question using the RN module: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Turn the scores into a Categorical distribution using softmax.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Train it by maximizing the log-probability of the correct answer.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B66B-F99C-C046-8583-20C8BC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DBA47-37AE-A94B-B67C-2290467C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823" y="1870075"/>
            <a:ext cx="2171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60A5E6-9C95-4641-827C-95C69403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0" y="2875882"/>
            <a:ext cx="139700" cy="21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0CCF9E-AE7F-1C4A-823A-EBEC643E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24" y="4094079"/>
            <a:ext cx="2349500" cy="33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1A375-D4FA-6B46-B06C-C8F9A745A5EB}"/>
              </a:ext>
            </a:extLst>
          </p:cNvPr>
          <p:cNvSpPr txBox="1"/>
          <p:nvPr/>
        </p:nvSpPr>
        <p:spPr>
          <a:xfrm>
            <a:off x="2018136" y="5698193"/>
            <a:ext cx="8144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Nothing really changes other than the network architecture (DAG)</a:t>
            </a:r>
          </a:p>
        </p:txBody>
      </p:sp>
    </p:spTree>
    <p:extLst>
      <p:ext uri="{BB962C8B-B14F-4D97-AF65-F5344CB8AC3E}">
        <p14:creationId xmlns:p14="http://schemas.microsoft.com/office/powerpoint/2010/main" val="819516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EBD6-E2FD-C043-811C-575C4A7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just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0FDC-69B5-674D-9CA0-058530B2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machine translation is:</a:t>
            </a:r>
          </a:p>
          <a:p>
            <a:pPr lvl="1"/>
            <a:r>
              <a:rPr lang="en-US" dirty="0"/>
              <a:t>It maps a sentence in a source language into its translation in a target language.</a:t>
            </a:r>
          </a:p>
          <a:p>
            <a:r>
              <a:rPr lang="en-US" dirty="0"/>
              <a:t>What neural machine translation is:</a:t>
            </a:r>
          </a:p>
          <a:p>
            <a:pPr lvl="1"/>
            <a:r>
              <a:rPr lang="en-US" dirty="0"/>
              <a:t>A single neural network is used to approximate the entire translation process.</a:t>
            </a:r>
          </a:p>
          <a:p>
            <a:r>
              <a:rPr lang="en-US" dirty="0"/>
              <a:t>How to build an RNN neural machine translation system:</a:t>
            </a:r>
          </a:p>
          <a:p>
            <a:pPr lvl="1"/>
            <a:r>
              <a:rPr lang="en-US" dirty="0"/>
              <a:t>Encoder: a bidirectional RNN</a:t>
            </a:r>
          </a:p>
          <a:p>
            <a:pPr lvl="1"/>
            <a:r>
              <a:rPr lang="en-US" dirty="0"/>
              <a:t>Decoder: a unidirectional RNN coupled with the attention mechanism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B3F3E-CB2D-F74D-B692-66BF8AD8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7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EBD6-E2FD-C043-811C-575C4A7F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10FDC-69B5-674D-9CA0-058530B22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cover a few research projects as time permits: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Multilingual neural machine translation </a:t>
            </a:r>
            <a:r>
              <a:rPr lang="en-US"/>
              <a:t>and meta-learning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Real-time translation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Character-level neural machine translation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B3F3E-CB2D-F74D-B692-66BF8AD8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7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0" y="3221131"/>
            <a:ext cx="5802436" cy="3298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47" y="3221131"/>
            <a:ext cx="268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Borr</a:t>
            </a:r>
            <a:r>
              <a:rPr lang="en-US" dirty="0"/>
              <a:t>, </a:t>
            </a:r>
            <a:r>
              <a:rPr lang="en-US" dirty="0" err="1"/>
              <a:t>Hovy</a:t>
            </a:r>
            <a:r>
              <a:rPr lang="en-US" dirty="0"/>
              <a:t> &amp; Levin (2006)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413428" y="519234"/>
            <a:ext cx="5181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Unfortunately not</a:t>
            </a:r>
            <a:r>
              <a:rPr lang="mr-IN"/>
              <a:t>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356" y="519234"/>
            <a:ext cx="6475751" cy="35604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964"/>
            <a:ext cx="12192000" cy="47040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354" y="815686"/>
            <a:ext cx="1271846" cy="158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08" y="649838"/>
            <a:ext cx="1259017" cy="168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016" y="2980808"/>
            <a:ext cx="1669184" cy="166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9317" r="21308" b="24444"/>
          <a:stretch/>
        </p:blipFill>
        <p:spPr>
          <a:xfrm>
            <a:off x="3423895" y="3534064"/>
            <a:ext cx="931133" cy="111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402" y="3534064"/>
            <a:ext cx="940439" cy="9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0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34713" y="2927243"/>
            <a:ext cx="5569814" cy="3593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[Allen 1987 IEEE 1</a:t>
            </a:r>
            <a:r>
              <a:rPr lang="en-US" baseline="30000" dirty="0">
                <a:solidFill>
                  <a:schemeClr val="accent2"/>
                </a:solidFill>
              </a:rPr>
              <a:t>st</a:t>
            </a:r>
            <a:r>
              <a:rPr lang="en-US" dirty="0">
                <a:solidFill>
                  <a:schemeClr val="accent2"/>
                </a:solidFill>
              </a:rPr>
              <a:t> ICNN]</a:t>
            </a:r>
          </a:p>
          <a:p>
            <a:r>
              <a:rPr lang="en-US" dirty="0"/>
              <a:t>3310 </a:t>
            </a:r>
            <a:r>
              <a:rPr lang="en-US" dirty="0" err="1"/>
              <a:t>En-Es</a:t>
            </a:r>
            <a:r>
              <a:rPr lang="en-US" dirty="0"/>
              <a:t> pairs constructed on 31 </a:t>
            </a:r>
            <a:r>
              <a:rPr lang="en-US" dirty="0" err="1"/>
              <a:t>En</a:t>
            </a:r>
            <a:r>
              <a:rPr lang="en-US" dirty="0"/>
              <a:t>, 40 </a:t>
            </a:r>
            <a:r>
              <a:rPr lang="en-US" dirty="0" err="1"/>
              <a:t>Es</a:t>
            </a:r>
            <a:r>
              <a:rPr lang="en-US" dirty="0"/>
              <a:t> words, max 10/11 word sentence; 33 used as test set</a:t>
            </a:r>
          </a:p>
          <a:p>
            <a:r>
              <a:rPr lang="en-US" dirty="0"/>
              <a:t>Binary encoding of words – 50 inputs, 66 outputs; 1 or 3 hidden 150-unit layers. Ave WER: 1.3 words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8" y="752837"/>
            <a:ext cx="13843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55" y="843819"/>
            <a:ext cx="1952611" cy="1948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80" y="843819"/>
            <a:ext cx="2659352" cy="2088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311" y="1031523"/>
            <a:ext cx="1292902" cy="13476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83011" y="2927243"/>
            <a:ext cx="6032218" cy="31587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[Chrisman 1992 </a:t>
            </a:r>
            <a:r>
              <a:rPr lang="en-US" i="1" dirty="0">
                <a:solidFill>
                  <a:schemeClr val="accent2"/>
                </a:solidFill>
              </a:rPr>
              <a:t>Connection Science</a:t>
            </a:r>
            <a:r>
              <a:rPr lang="en-US" dirty="0">
                <a:solidFill>
                  <a:schemeClr val="accent2"/>
                </a:solidFill>
              </a:rPr>
              <a:t>]</a:t>
            </a:r>
          </a:p>
          <a:p>
            <a:r>
              <a:rPr lang="en-US" dirty="0"/>
              <a:t>Dual-ported RAAM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architecture </a:t>
            </a:r>
            <a:r>
              <a:rPr lang="en-US" dirty="0">
                <a:solidFill>
                  <a:schemeClr val="accent2"/>
                </a:solidFill>
              </a:rPr>
              <a:t>[Pollack 1990 </a:t>
            </a:r>
            <a:r>
              <a:rPr lang="en-US" i="1" dirty="0">
                <a:solidFill>
                  <a:schemeClr val="accent2"/>
                </a:solidFill>
              </a:rPr>
              <a:t>Artificial Intelligence</a:t>
            </a:r>
            <a:r>
              <a:rPr lang="en-US" dirty="0">
                <a:solidFill>
                  <a:schemeClr val="accent2"/>
                </a:solidFill>
              </a:rPr>
              <a:t>] </a:t>
            </a:r>
            <a:r>
              <a:rPr lang="en-US" dirty="0"/>
              <a:t>applied to corpus of 216 parallel pairs of simple </a:t>
            </a:r>
            <a:r>
              <a:rPr lang="en-US" dirty="0" err="1"/>
              <a:t>En-Es</a:t>
            </a:r>
            <a:r>
              <a:rPr lang="en-US" dirty="0"/>
              <a:t> sentences:</a:t>
            </a:r>
          </a:p>
          <a:p>
            <a:r>
              <a:rPr lang="en-US" dirty="0"/>
              <a:t>Split 50/50 as train/test, 75% of sentences correctly translated!</a:t>
            </a:r>
          </a:p>
        </p:txBody>
      </p:sp>
    </p:spTree>
    <p:extLst>
      <p:ext uri="{BB962C8B-B14F-4D97-AF65-F5344CB8AC3E}">
        <p14:creationId xmlns:p14="http://schemas.microsoft.com/office/powerpoint/2010/main" val="262788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1"/>
            <a:ext cx="12192000" cy="62329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22394"/>
            <a:ext cx="560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Brief resurrection in 1997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18" y="5315529"/>
            <a:ext cx="1514763" cy="15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neural machine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309" y="1429425"/>
            <a:ext cx="2646878" cy="5173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7" y="1429424"/>
            <a:ext cx="2644453" cy="516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996" y="1429424"/>
            <a:ext cx="2646482" cy="5167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80996" y="1240971"/>
            <a:ext cx="2483590" cy="5617029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4C5-0DFB-EE47-9721-53D8744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661A-DFDE-814E-A3E1-2484231C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1836" cy="4351338"/>
          </a:xfrm>
        </p:spPr>
        <p:txBody>
          <a:bodyPr/>
          <a:lstStyle/>
          <a:p>
            <a:r>
              <a:rPr lang="en-US" dirty="0"/>
              <a:t>Input: a sentence written in a source language</a:t>
            </a:r>
          </a:p>
          <a:p>
            <a:r>
              <a:rPr lang="en-US" dirty="0"/>
              <a:t>Output: a corresponding sentence in a target language</a:t>
            </a:r>
          </a:p>
          <a:p>
            <a:r>
              <a:rPr lang="en-US" dirty="0"/>
              <a:t>Problem statement: </a:t>
            </a:r>
          </a:p>
          <a:p>
            <a:pPr lvl="1"/>
            <a:r>
              <a:rPr lang="en-US" dirty="0"/>
              <a:t>Supervised learning: given the input sentence, output its translation</a:t>
            </a:r>
          </a:p>
          <a:p>
            <a:pPr lvl="1"/>
            <a:r>
              <a:rPr lang="en-US" dirty="0"/>
              <a:t>Compute the conditional distribution over all possible translation given the input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i="1" dirty="0"/>
              <a:t>We have already learned every necessary ingredient for building a full neural machine translation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22BA-7CB1-6E43-AB5B-CE6B8199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6EA53-D667-BA46-B8BE-BD07BCC9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91" y="1931555"/>
            <a:ext cx="3810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C56F8-56D2-E14E-973B-0D0CDF62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91" y="2464378"/>
            <a:ext cx="3810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5F0B26-F9BF-8540-9154-CED47BFB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45" y="4169064"/>
            <a:ext cx="5207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2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5975</TotalTime>
  <Words>1797</Words>
  <Application>Microsoft Macintosh PowerPoint</Application>
  <PresentationFormat>Widescreen</PresentationFormat>
  <Paragraphs>286</Paragraphs>
  <Slides>36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Garamond</vt:lpstr>
      <vt:lpstr>Mangal</vt:lpstr>
      <vt:lpstr>Office Theme</vt:lpstr>
      <vt:lpstr>Neural Machine Translation</vt:lpstr>
      <vt:lpstr>A bit of historical remark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neural machine translation</vt:lpstr>
      <vt:lpstr>Machine Translation</vt:lpstr>
      <vt:lpstr>Token Representation – One-hot Vectors </vt:lpstr>
      <vt:lpstr>Encoder – Source Sentence Representation</vt:lpstr>
      <vt:lpstr>Encoder – Source Sentence Representation</vt:lpstr>
      <vt:lpstr>Encoder – Source Sentence Representation</vt:lpstr>
      <vt:lpstr>Decoder – Language Modelling</vt:lpstr>
      <vt:lpstr>Decoder – Conditional Language Modelling</vt:lpstr>
      <vt:lpstr>Decoder – Conditional Language Modelling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 [Bahdanau et al., 2015]</vt:lpstr>
      <vt:lpstr>RNN Neural Machine Translation</vt:lpstr>
      <vt:lpstr>RNN Neural Machine Translation</vt:lpstr>
      <vt:lpstr>RNN Neural Machine Translation</vt:lpstr>
      <vt:lpstr>RNN Neural Machine Translation</vt:lpstr>
      <vt:lpstr>RNN Neural Machine Translation</vt:lpstr>
      <vt:lpstr>PowerPoint Presentation</vt:lpstr>
      <vt:lpstr>PowerPoint Presentation</vt:lpstr>
      <vt:lpstr>PowerPoint Presentation</vt:lpstr>
      <vt:lpstr>When was “neural machine translation” coined?</vt:lpstr>
      <vt:lpstr>In practice,</vt:lpstr>
      <vt:lpstr>In practice,</vt:lpstr>
      <vt:lpstr>Further application – machine reading</vt:lpstr>
      <vt:lpstr>Further application – machine reading</vt:lpstr>
      <vt:lpstr>We’ve just learned</vt:lpstr>
      <vt:lpstr>From here on…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310</cp:revision>
  <dcterms:created xsi:type="dcterms:W3CDTF">2018-06-07T16:46:25Z</dcterms:created>
  <dcterms:modified xsi:type="dcterms:W3CDTF">2018-08-30T04:50:48Z</dcterms:modified>
</cp:coreProperties>
</file>